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Microsoft_Equation1.bin" ContentType="application/vnd.openxmlformats-officedocument.oleObject"/>
  <Override PartName="/ppt/notesSlides/notesSlide11.xml" ContentType="application/vnd.openxmlformats-officedocument.presentationml.notesSlide+xml"/>
  <Override PartName="/ppt/embeddings/oleObject8.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embeddings/oleObject9.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0.bin" ContentType="application/vnd.openxmlformats-officedocument.oleObject"/>
  <Override PartName="/ppt/embeddings/oleObject1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2.bin" ContentType="application/vnd.openxmlformats-officedocument.oleObject"/>
  <Override PartName="/ppt/notesSlides/notesSlide16.xml" ContentType="application/vnd.openxmlformats-officedocument.presentationml.notesSlide+xml"/>
  <Override PartName="/ppt/embeddings/oleObject13.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4" r:id="rId20"/>
    <p:sldId id="292" r:id="rId21"/>
    <p:sldId id="290" r:id="rId22"/>
    <p:sldId id="291" r:id="rId23"/>
    <p:sldId id="286" r:id="rId24"/>
    <p:sldId id="289" r:id="rId25"/>
    <p:sldId id="295" r:id="rId26"/>
    <p:sldId id="285" r:id="rId27"/>
    <p:sldId id="297" r:id="rId28"/>
    <p:sldId id="296" r:id="rId29"/>
    <p:sldId id="287" r:id="rId30"/>
    <p:sldId id="288" r:id="rId31"/>
    <p:sldId id="299" r:id="rId32"/>
    <p:sldId id="300" r:id="rId33"/>
    <p:sldId id="301" r:id="rId34"/>
  </p:sldIdLst>
  <p:sldSz cx="9180513" cy="5221288"/>
  <p:notesSz cx="6858000" cy="9144000"/>
  <p:defaultText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7" autoAdjust="0"/>
    <p:restoredTop sz="51343" autoAdjust="0"/>
  </p:normalViewPr>
  <p:slideViewPr>
    <p:cSldViewPr>
      <p:cViewPr varScale="1">
        <p:scale>
          <a:sx n="144" d="100"/>
          <a:sy n="144" d="100"/>
        </p:scale>
        <p:origin x="-4240" y="-96"/>
      </p:cViewPr>
      <p:guideLst>
        <p:guide orient="horz" pos="1645"/>
        <p:guide pos="2892"/>
      </p:guideLst>
    </p:cSldViewPr>
  </p:slideViewPr>
  <p:outlineViewPr>
    <p:cViewPr>
      <p:scale>
        <a:sx n="33" d="100"/>
        <a:sy n="33" d="100"/>
      </p:scale>
      <p:origin x="0" y="0"/>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23AF62-04DA-F745-A8B9-E35E5BE7FD13}"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95F1C-5347-0449-A9C6-FB6FBBD0D1E7}" type="slidenum">
              <a:rPr lang="en-US" smtClean="0"/>
              <a:t>‹#›</a:t>
            </a:fld>
            <a:endParaRPr lang="en-US"/>
          </a:p>
        </p:txBody>
      </p:sp>
    </p:spTree>
    <p:extLst>
      <p:ext uri="{BB962C8B-B14F-4D97-AF65-F5344CB8AC3E}">
        <p14:creationId xmlns:p14="http://schemas.microsoft.com/office/powerpoint/2010/main" val="369046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1/02/17</a:t>
            </a:fld>
            <a:endParaRPr lang="en-AU"/>
          </a:p>
        </p:txBody>
      </p:sp>
      <p:sp>
        <p:nvSpPr>
          <p:cNvPr id="4" name="Slide Image Placeholder 3"/>
          <p:cNvSpPr>
            <a:spLocks noGrp="1" noRot="1" noChangeAspect="1"/>
          </p:cNvSpPr>
          <p:nvPr>
            <p:ph type="sldImg" idx="2"/>
          </p:nvPr>
        </p:nvSpPr>
        <p:spPr>
          <a:xfrm>
            <a:off x="415925" y="685800"/>
            <a:ext cx="602615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21715" rtl="0" eaLnBrk="1" latinLnBrk="0" hangingPunct="1">
      <a:defRPr sz="1200" kern="1200">
        <a:solidFill>
          <a:schemeClr val="tx1"/>
        </a:solidFill>
        <a:latin typeface="+mn-lt"/>
        <a:ea typeface="+mn-ea"/>
        <a:cs typeface="+mn-cs"/>
      </a:defRPr>
    </a:lvl1pPr>
    <a:lvl2pPr marL="460858" algn="l" defTabSz="921715" rtl="0" eaLnBrk="1" latinLnBrk="0" hangingPunct="1">
      <a:defRPr sz="1200" kern="1200">
        <a:solidFill>
          <a:schemeClr val="tx1"/>
        </a:solidFill>
        <a:latin typeface="+mn-lt"/>
        <a:ea typeface="+mn-ea"/>
        <a:cs typeface="+mn-cs"/>
      </a:defRPr>
    </a:lvl2pPr>
    <a:lvl3pPr marL="921715" algn="l" defTabSz="921715" rtl="0" eaLnBrk="1" latinLnBrk="0" hangingPunct="1">
      <a:defRPr sz="1200" kern="1200">
        <a:solidFill>
          <a:schemeClr val="tx1"/>
        </a:solidFill>
        <a:latin typeface="+mn-lt"/>
        <a:ea typeface="+mn-ea"/>
        <a:cs typeface="+mn-cs"/>
      </a:defRPr>
    </a:lvl3pPr>
    <a:lvl4pPr marL="1382573" algn="l" defTabSz="921715" rtl="0" eaLnBrk="1" latinLnBrk="0" hangingPunct="1">
      <a:defRPr sz="1200" kern="1200">
        <a:solidFill>
          <a:schemeClr val="tx1"/>
        </a:solidFill>
        <a:latin typeface="+mn-lt"/>
        <a:ea typeface="+mn-ea"/>
        <a:cs typeface="+mn-cs"/>
      </a:defRPr>
    </a:lvl4pPr>
    <a:lvl5pPr marL="1843430" algn="l" defTabSz="921715" rtl="0" eaLnBrk="1" latinLnBrk="0" hangingPunct="1">
      <a:defRPr sz="1200" kern="1200">
        <a:solidFill>
          <a:schemeClr val="tx1"/>
        </a:solidFill>
        <a:latin typeface="+mn-lt"/>
        <a:ea typeface="+mn-ea"/>
        <a:cs typeface="+mn-cs"/>
      </a:defRPr>
    </a:lvl5pPr>
    <a:lvl6pPr marL="2304288" algn="l" defTabSz="921715" rtl="0" eaLnBrk="1" latinLnBrk="0" hangingPunct="1">
      <a:defRPr sz="1200" kern="1200">
        <a:solidFill>
          <a:schemeClr val="tx1"/>
        </a:solidFill>
        <a:latin typeface="+mn-lt"/>
        <a:ea typeface="+mn-ea"/>
        <a:cs typeface="+mn-cs"/>
      </a:defRPr>
    </a:lvl6pPr>
    <a:lvl7pPr marL="2765146" algn="l" defTabSz="921715" rtl="0" eaLnBrk="1" latinLnBrk="0" hangingPunct="1">
      <a:defRPr sz="1200" kern="1200">
        <a:solidFill>
          <a:schemeClr val="tx1"/>
        </a:solidFill>
        <a:latin typeface="+mn-lt"/>
        <a:ea typeface="+mn-ea"/>
        <a:cs typeface="+mn-cs"/>
      </a:defRPr>
    </a:lvl7pPr>
    <a:lvl8pPr marL="3226003" algn="l" defTabSz="921715" rtl="0" eaLnBrk="1" latinLnBrk="0" hangingPunct="1">
      <a:defRPr sz="1200" kern="1200">
        <a:solidFill>
          <a:schemeClr val="tx1"/>
        </a:solidFill>
        <a:latin typeface="+mn-lt"/>
        <a:ea typeface="+mn-ea"/>
        <a:cs typeface="+mn-cs"/>
      </a:defRPr>
    </a:lvl8pPr>
    <a:lvl9pPr marL="3686861" algn="l" defTabSz="92171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I</a:t>
            </a:r>
            <a:r>
              <a:rPr lang="en-AU" baseline="0" dirty="0" smtClean="0"/>
              <a:t> </a:t>
            </a:r>
            <a:r>
              <a:rPr lang="en-AU" baseline="0" dirty="0" smtClean="0"/>
              <a:t>was told that w</a:t>
            </a:r>
            <a:r>
              <a:rPr lang="en-AU" dirty="0" smtClean="0"/>
              <a:t>e </a:t>
            </a:r>
            <a:r>
              <a:rPr lang="en-US" dirty="0" smtClean="0"/>
              <a:t>are having a very informal</a:t>
            </a:r>
            <a:r>
              <a:rPr lang="en-AU" baseline="0" dirty="0" smtClean="0"/>
              <a:t> session here, and so as the title!</a:t>
            </a:r>
            <a:r>
              <a:rPr lang="en-AU" baseline="0" dirty="0" smtClean="0"/>
              <a:t>!</a:t>
            </a:r>
          </a:p>
          <a:p>
            <a:pPr marL="171450" indent="-171450">
              <a:buFont typeface="Arial" panose="020B0604020202020204" pitchFamily="34" charset="0"/>
              <a:buChar char="•"/>
            </a:pPr>
            <a:r>
              <a:rPr lang="en-AU" baseline="0" dirty="0" smtClean="0"/>
              <a:t>Now should </a:t>
            </a:r>
            <a:r>
              <a:rPr lang="en-AU" baseline="0" dirty="0" smtClean="0"/>
              <a:t>we enjoy all our available </a:t>
            </a:r>
            <a:r>
              <a:rPr lang="en-AU" baseline="0" dirty="0" smtClean="0"/>
              <a:t>foods </a:t>
            </a:r>
            <a:r>
              <a:rPr lang="en-AU" baseline="0" dirty="0" smtClean="0"/>
              <a:t>and grow </a:t>
            </a:r>
            <a:r>
              <a:rPr lang="en-AU" baseline="0" dirty="0" smtClean="0"/>
              <a:t>as far as we can</a:t>
            </a:r>
            <a:endParaRPr lang="en-AU" baseline="0" dirty="0" smtClean="0"/>
          </a:p>
          <a:p>
            <a:pPr marL="171450" indent="-171450">
              <a:buFont typeface="Arial" panose="020B0604020202020204" pitchFamily="34" charset="0"/>
              <a:buChar char="•"/>
            </a:pPr>
            <a:r>
              <a:rPr lang="en-AU" baseline="0" dirty="0" smtClean="0"/>
              <a:t>Or should we </a:t>
            </a:r>
            <a:r>
              <a:rPr lang="en-AU" baseline="0" dirty="0" smtClean="0"/>
              <a:t>save </a:t>
            </a:r>
            <a:r>
              <a:rPr lang="en-AU" baseline="0" dirty="0" smtClean="0"/>
              <a:t>a bit </a:t>
            </a:r>
            <a:r>
              <a:rPr lang="en-AU" baseline="0" dirty="0" smtClean="0"/>
              <a:t>for </a:t>
            </a:r>
            <a:r>
              <a:rPr lang="en-AU" baseline="0" dirty="0" smtClean="0"/>
              <a:t>upcoming days</a:t>
            </a:r>
          </a:p>
          <a:p>
            <a:pPr marL="171450" indent="-171450">
              <a:buFont typeface="Arial" panose="020B0604020202020204" pitchFamily="34" charset="0"/>
              <a:buChar char="•"/>
            </a:pPr>
            <a:r>
              <a:rPr lang="en-AU" baseline="0" dirty="0" smtClean="0"/>
              <a:t>Now the question is if </a:t>
            </a:r>
            <a:r>
              <a:rPr lang="en-AU" baseline="0" dirty="0" smtClean="0"/>
              <a:t>we do </a:t>
            </a:r>
            <a:r>
              <a:rPr lang="en-AU" baseline="0" dirty="0" smtClean="0"/>
              <a:t>store, then how </a:t>
            </a:r>
            <a:r>
              <a:rPr lang="en-AU" baseline="0" dirty="0" smtClean="0"/>
              <a:t>much and when should we store?</a:t>
            </a:r>
            <a:r>
              <a:rPr lang="en-AU"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Ok</a:t>
            </a:r>
            <a:r>
              <a:rPr lang="en-AU" baseline="0" dirty="0" smtClean="0"/>
              <a:t> now </a:t>
            </a:r>
            <a:r>
              <a:rPr lang="en-AU" dirty="0" smtClean="0"/>
              <a:t>come to the point an</a:t>
            </a:r>
            <a:r>
              <a:rPr lang="en-AU" baseline="0" dirty="0" smtClean="0"/>
              <a:t>d think </a:t>
            </a:r>
            <a:r>
              <a:rPr lang="en-AU" dirty="0" smtClean="0"/>
              <a:t>from plants perspective: whether they grow limitless or store a bit of carbon for the future stress??</a:t>
            </a:r>
          </a:p>
          <a:p>
            <a:pPr marL="171450" indent="-171450">
              <a:buFont typeface="Arial" panose="020B0604020202020204"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a:t>
            </a:r>
            <a:r>
              <a:rPr lang="en-US" baseline="0" dirty="0" smtClean="0"/>
              <a:t>of Ra</a:t>
            </a:r>
            <a:r>
              <a:rPr lang="en-US" dirty="0" smtClean="0"/>
              <a: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a:t>
            </a:r>
            <a:r>
              <a:rPr lang="en-US" dirty="0" smtClean="0"/>
              <a:t>dark respiration rates </a:t>
            </a:r>
            <a:r>
              <a:rPr lang="en-US" dirty="0" smtClean="0"/>
              <a:t>R(12.3) were </a:t>
            </a:r>
            <a:r>
              <a:rPr lang="en-US" dirty="0" smtClean="0"/>
              <a:t>measured on each seedling using </a:t>
            </a:r>
            <a:r>
              <a:rPr lang="en-US" dirty="0" err="1" smtClean="0"/>
              <a:t>Licor</a:t>
            </a:r>
            <a:r>
              <a:rPr lang="en-US" dirty="0" smtClean="0"/>
              <a:t> instrument</a:t>
            </a:r>
            <a:r>
              <a:rPr lang="en-US" baseline="0" dirty="0" smtClean="0"/>
              <a:t> and standardized at 25°C using a Q10 value of 1.86, </a:t>
            </a:r>
            <a:r>
              <a:rPr lang="en-US" baseline="0" dirty="0" smtClean="0"/>
              <a:t>found </a:t>
            </a:r>
            <a:r>
              <a:rPr lang="en-US" baseline="0" dirty="0" smtClean="0"/>
              <a:t>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a:t>
            </a:r>
            <a:r>
              <a:rPr lang="en-AU" baseline="0" dirty="0" smtClean="0"/>
              <a:t>data and put </a:t>
            </a:r>
            <a:r>
              <a:rPr lang="en-AU" baseline="0" dirty="0" smtClean="0"/>
              <a:t>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a:t>
            </a:r>
            <a:r>
              <a:rPr lang="en-AU" dirty="0" smtClean="0"/>
              <a:t>(TNC</a:t>
            </a:r>
            <a:r>
              <a:rPr lang="en-AU" baseline="0" dirty="0" smtClean="0"/>
              <a:t> - </a:t>
            </a:r>
            <a:r>
              <a:rPr lang="en-AU" dirty="0" smtClean="0"/>
              <a:t>starch </a:t>
            </a:r>
            <a:r>
              <a:rPr lang="en-AU" dirty="0" smtClean="0"/>
              <a:t>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t>
            </a:r>
            <a:r>
              <a:rPr lang="en-AU" sz="1200" kern="1200" dirty="0" smtClean="0">
                <a:solidFill>
                  <a:schemeClr val="tx1"/>
                </a:solidFill>
                <a:effectLst/>
                <a:latin typeface="+mn-lt"/>
                <a:ea typeface="+mn-ea"/>
                <a:cs typeface="+mn-cs"/>
              </a:rPr>
              <a:t>average leaf </a:t>
            </a:r>
            <a:r>
              <a:rPr lang="en-AU" sz="1200" kern="1200" dirty="0" smtClean="0">
                <a:solidFill>
                  <a:schemeClr val="tx1"/>
                </a:solidFill>
                <a:effectLst/>
                <a:latin typeface="+mn-lt"/>
                <a:ea typeface="+mn-ea"/>
                <a:cs typeface="+mn-cs"/>
              </a:rPr>
              <a:t>TNC on 6 occasions and the uncertainty (standard error) </a:t>
            </a:r>
            <a:r>
              <a:rPr lang="en-AU" sz="1200" kern="1200" dirty="0" smtClean="0">
                <a:solidFill>
                  <a:schemeClr val="tx1"/>
                </a:solidFill>
                <a:effectLst/>
                <a:latin typeface="+mn-lt"/>
                <a:ea typeface="+mn-ea"/>
                <a:cs typeface="+mn-cs"/>
              </a:rPr>
              <a:t>in data </a:t>
            </a:r>
            <a:r>
              <a:rPr lang="en-AU" sz="1200" kern="1200" dirty="0" smtClean="0">
                <a:solidFill>
                  <a:schemeClr val="tx1"/>
                </a:solidFill>
                <a:effectLst/>
                <a:latin typeface="+mn-lt"/>
                <a:ea typeface="+mn-ea"/>
                <a:cs typeface="+mn-cs"/>
              </a:rPr>
              <a:t>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a:t>
            </a:r>
            <a:r>
              <a:rPr lang="en-AU" dirty="0" smtClean="0"/>
              <a:t>We </a:t>
            </a:r>
            <a:r>
              <a:rPr lang="en-AU" dirty="0" smtClean="0"/>
              <a:t>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baseline="0" dirty="0" smtClean="0">
                <a:solidFill>
                  <a:schemeClr val="tx1"/>
                </a:solidFill>
                <a:effectLst/>
                <a:latin typeface="+mn-lt"/>
                <a:ea typeface="+mn-ea"/>
                <a:cs typeface="+mn-cs"/>
              </a:rPr>
              <a:t>We </a:t>
            </a:r>
            <a:r>
              <a:rPr lang="en-AU" sz="1200" kern="1200" baseline="0" dirty="0" smtClean="0">
                <a:solidFill>
                  <a:schemeClr val="tx1"/>
                </a:solidFill>
                <a:effectLst/>
                <a:latin typeface="+mn-lt"/>
                <a:ea typeface="+mn-ea"/>
                <a:cs typeface="+mn-cs"/>
              </a:rPr>
              <a:t>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r>
              <a:rPr lang="en-US" sz="1200" b="0" i="0" u="none" strike="noStrike" kern="1200" baseline="0" dirty="0" smtClean="0">
                <a:solidFill>
                  <a:schemeClr val="tx1"/>
                </a:solidFill>
                <a:latin typeface="+mn-lt"/>
                <a:ea typeface="+mn-ea"/>
                <a:cs typeface="+mn-cs"/>
              </a:rPr>
              <a:t>.</a:t>
            </a: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a:t>
            </a:r>
            <a:r>
              <a:rPr lang="en-US" sz="1200" b="0" i="0" u="none" strike="noStrike" kern="1200" baseline="0" dirty="0" smtClean="0">
                <a:solidFill>
                  <a:schemeClr val="tx1"/>
                </a:solidFill>
                <a:latin typeface="+mn-lt"/>
                <a:ea typeface="+mn-ea"/>
                <a:cs typeface="+mn-cs"/>
              </a:rPr>
              <a:t>GPP </a:t>
            </a:r>
            <a:r>
              <a:rPr lang="en-US" sz="1200" b="0" i="0" u="none" strike="noStrike" kern="1200" baseline="0" dirty="0" smtClean="0">
                <a:solidFill>
                  <a:schemeClr val="tx1"/>
                </a:solidFill>
                <a:latin typeface="+mn-lt"/>
                <a:ea typeface="+mn-ea"/>
                <a:cs typeface="+mn-cs"/>
              </a:rPr>
              <a:t>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r>
              <a:rPr lang="en-US" sz="1200" b="0" i="0" u="none" strike="noStrike" kern="1200" baseline="0" dirty="0" smtClean="0">
                <a:solidFill>
                  <a:schemeClr val="tx1"/>
                </a:solidFill>
                <a:latin typeface="+mn-lt"/>
                <a:ea typeface="+mn-ea"/>
                <a:cs typeface="+mn-cs"/>
              </a:rPr>
              <a:t>.</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a:t>
            </a:r>
            <a:r>
              <a:rPr lang="en-US" sz="1200" b="0" i="0" u="none" strike="noStrike" kern="1200" baseline="0" dirty="0" smtClean="0">
                <a:solidFill>
                  <a:schemeClr val="tx1"/>
                </a:solidFill>
                <a:latin typeface="+mn-lt"/>
                <a:ea typeface="+mn-ea"/>
                <a:cs typeface="+mn-cs"/>
              </a:rPr>
              <a:t>GPP using </a:t>
            </a:r>
            <a:r>
              <a:rPr lang="en-US" sz="1200" b="0" i="0" u="none" strike="noStrike" kern="1200" baseline="0" dirty="0" smtClean="0">
                <a:solidFill>
                  <a:schemeClr val="tx1"/>
                </a:solidFill>
                <a:latin typeface="+mn-lt"/>
                <a:ea typeface="+mn-ea"/>
                <a:cs typeface="+mn-cs"/>
              </a:rPr>
              <a:t>a simple canopy-scale model (ACM, Aggregated Canopy Model) that assumes a horizontally homogeneous canopy. </a:t>
            </a:r>
          </a:p>
          <a:p>
            <a:pPr marL="171450" indent="-171450">
              <a:buFont typeface="Arial"/>
              <a:buChar char="•"/>
            </a:pPr>
            <a:r>
              <a:rPr lang="en-US" dirty="0" smtClean="0"/>
              <a:t>We replace this model </a:t>
            </a:r>
            <a:r>
              <a:rPr lang="en-US" dirty="0" smtClean="0"/>
              <a:t>by calculating GPP from </a:t>
            </a:r>
            <a:r>
              <a:rPr lang="en-US" dirty="0" smtClean="0"/>
              <a:t>Leaf</a:t>
            </a:r>
            <a:r>
              <a:rPr lang="en-US" baseline="0" dirty="0" smtClean="0"/>
              <a:t> gas exchange and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curves </a:t>
            </a:r>
            <a:r>
              <a:rPr lang="en-US" baseline="0" dirty="0" smtClean="0"/>
              <a:t>measurements.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Previous model assumes </a:t>
            </a:r>
            <a:r>
              <a:rPr lang="en-US" dirty="0" smtClean="0"/>
              <a:t>that </a:t>
            </a:r>
            <a:r>
              <a:rPr lang="en-US" sz="1200" dirty="0" smtClean="0"/>
              <a:t>Autotrophic respiration is a fixed fraction of total photosynthetic fixation</a:t>
            </a:r>
            <a:r>
              <a:rPr lang="en-US" dirty="0" smtClean="0"/>
              <a:t>. </a:t>
            </a:r>
            <a:endParaRPr lang="en-US" dirty="0" smtClean="0"/>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endParaRPr lang="en-US" baseline="0" dirty="0" smtClean="0"/>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a:t>
            </a:r>
            <a:r>
              <a:rPr lang="en-US" dirty="0" smtClean="0"/>
              <a:t>estimate </a:t>
            </a:r>
            <a:r>
              <a:rPr lang="en-US" dirty="0" smtClean="0"/>
              <a:t>how fluxes vary </a:t>
            </a:r>
            <a:r>
              <a:rPr lang="en-US" dirty="0" smtClean="0"/>
              <a:t>over time</a:t>
            </a:r>
            <a:r>
              <a:rPr lang="en-US" baseline="0" dirty="0" smtClean="0"/>
              <a:t> </a:t>
            </a:r>
            <a:r>
              <a:rPr lang="en-US" dirty="0" smtClean="0"/>
              <a:t>and </a:t>
            </a:r>
            <a:r>
              <a:rPr lang="en-US" dirty="0" smtClean="0"/>
              <a:t>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a:t>
            </a:r>
            <a:r>
              <a:rPr lang="en-US" dirty="0" smtClean="0"/>
              <a:t>all these C fluxes</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Court has already suggested that </a:t>
            </a:r>
            <a:r>
              <a:rPr lang="en-US" dirty="0" smtClean="0"/>
              <a:t>Belowground sink limitation affects both rates of photosynthesis and the fate of C allocation to growth, respiration and storage</a:t>
            </a:r>
            <a:r>
              <a:rPr lang="en-US" sz="1200" b="0" i="0" u="none" strike="noStrike" kern="1200" baseline="0" dirty="0" smtClean="0">
                <a:solidFill>
                  <a:schemeClr val="tx1"/>
                </a:solidFill>
                <a:latin typeface="+mn-lt"/>
                <a:ea typeface="+mn-ea"/>
                <a:cs typeface="+mn-cs"/>
              </a:rPr>
              <a:t> and we are now going to prove that.</a:t>
            </a: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a:t>
            </a:r>
            <a:r>
              <a:rPr lang="en-US" sz="1200" dirty="0" smtClean="0"/>
              <a:t>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a:t>
            </a:r>
            <a:r>
              <a:rPr lang="en-AU" sz="1200" baseline="0" dirty="0" smtClean="0"/>
              <a:t>organs’ growth.</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a:t>
            </a:r>
            <a:r>
              <a:rPr lang="en-US" baseline="0" dirty="0" smtClean="0"/>
              <a:t>initialize </a:t>
            </a:r>
            <a:r>
              <a:rPr lang="en-US" baseline="0" dirty="0" smtClean="0"/>
              <a:t>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a:t>
            </a:r>
            <a:r>
              <a:rPr lang="en-AU" dirty="0" smtClean="0"/>
              <a:t>do a lot of playing</a:t>
            </a:r>
            <a:r>
              <a:rPr lang="en-AU" baseline="0" dirty="0" smtClean="0"/>
              <a:t> around with this and finally </a:t>
            </a:r>
            <a:r>
              <a:rPr lang="en-AU" dirty="0" smtClean="0"/>
              <a:t>define </a:t>
            </a:r>
            <a:r>
              <a:rPr lang="en-AU" dirty="0" smtClean="0"/>
              <a:t>a parameter space with lower and upper bounds of the prior parameter </a:t>
            </a:r>
            <a:r>
              <a:rPr lang="en-AU" dirty="0" err="1" smtClean="0"/>
              <a:t>pdf</a:t>
            </a:r>
            <a:r>
              <a:rPr lang="en-AU" dirty="0" smtClean="0"/>
              <a:t> and the starting point of the </a:t>
            </a:r>
            <a:r>
              <a:rPr lang="en-AU" dirty="0" smtClean="0"/>
              <a:t>iteration.</a:t>
            </a:r>
            <a:endParaRPr lang="en-AU" dirty="0" smtClean="0"/>
          </a:p>
          <a:p>
            <a:pPr marL="285750" indent="-285750">
              <a:buFont typeface="Arial"/>
              <a:buChar char="•"/>
            </a:pPr>
            <a:r>
              <a:rPr lang="en-AU" dirty="0" smtClean="0"/>
              <a:t>This table shows the</a:t>
            </a:r>
            <a:r>
              <a:rPr lang="en-AU" baseline="0" dirty="0" smtClean="0"/>
              <a:t> values</a:t>
            </a:r>
            <a:r>
              <a:rPr lang="en-AU" baseline="0" dirty="0" smtClean="0"/>
              <a:t>.</a:t>
            </a:r>
          </a:p>
          <a:p>
            <a:pPr marL="285750" indent="-285750">
              <a:buFont typeface="Arial"/>
              <a:buChar char="•"/>
            </a:pPr>
            <a:r>
              <a:rPr lang="en-AU" baseline="0" dirty="0" err="1" smtClean="0"/>
              <a:t>ar</a:t>
            </a:r>
            <a:r>
              <a:rPr lang="en-AU" baseline="0" dirty="0" smtClean="0"/>
              <a:t> is calculated based on </a:t>
            </a:r>
            <a:r>
              <a:rPr lang="en-AU" baseline="0" dirty="0" err="1" smtClean="0"/>
              <a:t>af</a:t>
            </a:r>
            <a:r>
              <a:rPr lang="en-AU" baseline="0" dirty="0" smtClean="0"/>
              <a:t> and as and we put a check on </a:t>
            </a:r>
            <a:r>
              <a:rPr lang="en-AU" baseline="0" dirty="0" err="1" smtClean="0"/>
              <a:t>ar</a:t>
            </a:r>
            <a:r>
              <a:rPr lang="en-AU" baseline="0" dirty="0" smtClean="0"/>
              <a:t> so that it doesn’t have unreasonable values.</a:t>
            </a:r>
          </a:p>
          <a:p>
            <a:pPr marL="285750" indent="-285750">
              <a:buFont typeface="Arial"/>
              <a:buChar char="•"/>
            </a:pP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a:t>
            </a:r>
            <a:r>
              <a:rPr lang="en-US" dirty="0" smtClean="0"/>
              <a:t>start testing the model and algorithm with </a:t>
            </a:r>
            <a:r>
              <a:rPr lang="en-US" dirty="0" smtClean="0"/>
              <a:t>a </a:t>
            </a:r>
            <a:r>
              <a:rPr lang="en-US" dirty="0" smtClean="0"/>
              <a:t>very synthetic </a:t>
            </a:r>
            <a:r>
              <a:rPr lang="en-US" dirty="0" smtClean="0"/>
              <a:t>data set for an individual plant</a:t>
            </a:r>
          </a:p>
          <a:p>
            <a:pPr marL="171450" indent="-171450">
              <a:buFont typeface="Arial"/>
              <a:buChar char="•"/>
            </a:pPr>
            <a:r>
              <a:rPr lang="en-US" dirty="0" smtClean="0"/>
              <a:t>We generate a GPP and respiration</a:t>
            </a:r>
            <a:r>
              <a:rPr lang="en-US" baseline="0" dirty="0" smtClean="0"/>
              <a:t> </a:t>
            </a:r>
            <a:r>
              <a:rPr lang="en-US" baseline="0" dirty="0" smtClean="0"/>
              <a:t>data </a:t>
            </a:r>
            <a:r>
              <a:rPr lang="en-US" baseline="0" dirty="0" smtClean="0"/>
              <a:t>for </a:t>
            </a:r>
            <a:r>
              <a:rPr lang="en-US" baseline="0" dirty="0" smtClean="0"/>
              <a:t>only 30 </a:t>
            </a:r>
            <a:r>
              <a:rPr lang="en-US" baseline="0" dirty="0" smtClean="0"/>
              <a:t>days </a:t>
            </a:r>
            <a:endParaRPr lang="en-US" dirty="0" smtClean="0"/>
          </a:p>
          <a:p>
            <a:pPr marL="171450" indent="-171450">
              <a:buFont typeface="Arial"/>
              <a:buChar char="•"/>
            </a:pPr>
            <a:r>
              <a:rPr lang="en-US" dirty="0" smtClean="0"/>
              <a:t>This example considers the simplest scenario; just one parameter </a:t>
            </a:r>
            <a:r>
              <a:rPr lang="en-US" dirty="0" smtClean="0"/>
              <a:t>set for </a:t>
            </a:r>
            <a:r>
              <a:rPr lang="en-US" dirty="0" smtClean="0"/>
              <a:t>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a:t>
            </a:r>
            <a:r>
              <a:rPr lang="en-US" baseline="0" dirty="0" smtClean="0"/>
              <a:t>by running the model for 30 days and then randomly </a:t>
            </a:r>
            <a:r>
              <a:rPr lang="en-US" baseline="0" dirty="0" smtClean="0"/>
              <a:t>we choose few points as final data points (shown in circles) in the left figure</a:t>
            </a:r>
          </a:p>
          <a:p>
            <a:pPr marL="171450" indent="-171450">
              <a:buFont typeface="Arial"/>
              <a:buChar char="•"/>
            </a:pPr>
            <a:r>
              <a:rPr lang="en-US" baseline="0" dirty="0" smtClean="0"/>
              <a:t>The uncertainty bounds are also defined for all the data </a:t>
            </a:r>
            <a:r>
              <a:rPr lang="en-US" baseline="0" dirty="0" smtClean="0"/>
              <a:t>points by adding noise</a:t>
            </a:r>
            <a:endParaRPr lang="en-US" baseline="0" dirty="0" smtClean="0"/>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in to how to setup the parameter settings, do we go for daily variation, monthly or </a:t>
            </a:r>
            <a:r>
              <a:rPr lang="en-US" baseline="0" dirty="0" smtClean="0"/>
              <a:t>what else?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a:t>
            </a:r>
            <a:r>
              <a:rPr lang="en-US" baseline="0" dirty="0" smtClean="0"/>
              <a:t>estimates all </a:t>
            </a:r>
            <a:r>
              <a:rPr lang="en-US" baseline="0" dirty="0" smtClean="0"/>
              <a:t>the parameters </a:t>
            </a:r>
            <a:r>
              <a:rPr lang="en-US" baseline="0" dirty="0" smtClean="0"/>
              <a:t>going </a:t>
            </a:r>
            <a:r>
              <a:rPr lang="en-US" baseline="0" dirty="0" smtClean="0"/>
              <a:t>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dirty="0" smtClean="0"/>
              <a:t>Lets </a:t>
            </a:r>
            <a:r>
              <a:rPr lang="en-US" sz="1200" dirty="0" smtClean="0"/>
              <a:t>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While </a:t>
            </a:r>
            <a:r>
              <a:rPr lang="en-US" sz="1200" dirty="0" smtClean="0"/>
              <a:t>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a:t>
            </a:r>
            <a:r>
              <a:rPr lang="en-US" sz="1200" dirty="0" smtClean="0"/>
              <a:t>leftover </a:t>
            </a:r>
            <a:r>
              <a:rPr lang="en-US" sz="1200" dirty="0" err="1" smtClean="0"/>
              <a:t>photosynthate</a:t>
            </a:r>
            <a:r>
              <a:rPr lang="en-US" sz="1200" baseline="0" dirty="0" smtClean="0"/>
              <a:t> go then?</a:t>
            </a:r>
            <a:r>
              <a:rPr lang="en-US" sz="1200" baseline="0" dirty="0" smtClean="0"/>
              <a:t>?</a:t>
            </a:r>
          </a:p>
          <a:p>
            <a:pPr marL="171450" indent="-171450">
              <a:buFont typeface="Arial"/>
              <a:buChar char="•"/>
            </a:pPr>
            <a:r>
              <a:rPr lang="en-US" sz="1200" baseline="0" dirty="0" smtClean="0"/>
              <a:t>Is that lost to environment? Or p</a:t>
            </a:r>
            <a:r>
              <a:rPr lang="en-US" sz="1200" dirty="0" smtClean="0"/>
              <a:t>lants </a:t>
            </a:r>
            <a:r>
              <a:rPr lang="en-US" sz="1200" dirty="0" smtClean="0"/>
              <a:t>may </a:t>
            </a:r>
            <a:r>
              <a:rPr lang="en-US" sz="1200" dirty="0" smtClean="0"/>
              <a:t>store </a:t>
            </a:r>
            <a:r>
              <a:rPr lang="en-US" sz="1200" dirty="0" smtClean="0"/>
              <a:t>them for future</a:t>
            </a:r>
            <a:r>
              <a:rPr lang="en-US" sz="1200" baseline="0" dirty="0" smtClean="0"/>
              <a:t> stress</a:t>
            </a:r>
            <a:r>
              <a:rPr lang="en-US" sz="1200" dirty="0" smtClean="0"/>
              <a:t>. </a:t>
            </a:r>
          </a:p>
          <a:p>
            <a:pPr marL="171450" indent="-171450">
              <a:buFont typeface="Arial"/>
              <a:buChar char="•"/>
            </a:pPr>
            <a:r>
              <a:rPr lang="en-US" sz="1200" dirty="0" smtClean="0"/>
              <a:t>The </a:t>
            </a:r>
            <a:r>
              <a:rPr lang="en-US" sz="1200" dirty="0" smtClean="0"/>
              <a:t>big </a:t>
            </a:r>
            <a:r>
              <a:rPr lang="en-US" sz="1200" dirty="0" smtClean="0"/>
              <a:t>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r>
              <a:rPr lang="en-US" sz="1200" b="0" dirty="0" smtClean="0"/>
              <a:t>So we are looking for answers to these questions through our</a:t>
            </a:r>
            <a:r>
              <a:rPr lang="en-US" sz="1200" b="0" baseline="0" dirty="0" smtClean="0"/>
              <a:t> modeling effort.</a:t>
            </a:r>
          </a:p>
          <a:p>
            <a:pPr marL="171450" indent="-171450">
              <a:buFont typeface="Arial"/>
              <a:buChar char="•"/>
            </a:pPr>
            <a:r>
              <a:rPr lang="en-US" sz="1200" b="0" dirty="0" smtClean="0"/>
              <a:t>These are </a:t>
            </a:r>
            <a:r>
              <a:rPr lang="en-US" sz="1200" b="0" dirty="0" smtClean="0"/>
              <a:t>important to answer</a:t>
            </a:r>
            <a:r>
              <a:rPr lang="en-US" sz="1200" b="0" baseline="0" dirty="0" smtClean="0"/>
              <a:t> </a:t>
            </a:r>
            <a:r>
              <a:rPr lang="en-US" sz="1200" b="0" dirty="0" smtClean="0"/>
              <a:t>because it directly affects our ability to predict how plants will respond to </a:t>
            </a:r>
            <a:r>
              <a:rPr lang="en-US" sz="1200" b="0" dirty="0" smtClean="0"/>
              <a:t>extreme environmental stress such as severe drought,</a:t>
            </a:r>
            <a:r>
              <a:rPr lang="en-US" sz="1200" b="0" baseline="0" dirty="0" smtClean="0"/>
              <a:t> fire etc</a:t>
            </a:r>
            <a:r>
              <a:rPr lang="en-US" sz="1200" b="0" dirty="0" smtClean="0"/>
              <a:t>.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 </a:t>
            </a: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Modeled utilization coefficients</a:t>
            </a:r>
            <a:r>
              <a:rPr lang="en-US" baseline="0" dirty="0" smtClean="0"/>
              <a:t> ‘k’ </a:t>
            </a:r>
            <a:r>
              <a:rPr lang="en-US" dirty="0" smtClean="0"/>
              <a:t>are shown as well as the uncertainty around the estimates are </a:t>
            </a:r>
            <a:r>
              <a:rPr lang="en-US" baseline="0" dirty="0" smtClean="0"/>
              <a:t>shown in light colors. </a:t>
            </a:r>
            <a:r>
              <a:rPr lang="en-US" dirty="0" smtClean="0"/>
              <a:t>This option</a:t>
            </a:r>
            <a:r>
              <a:rPr lang="en-US" baseline="0" dirty="0" smtClean="0"/>
              <a:t> could also fit the model with the measurements, however not that efficiently looking at the lower Log likelihood and higher values of AIC, BIC. 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 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 sets as well, however don</a:t>
            </a:r>
            <a:r>
              <a:rPr lang="uk-UA" baseline="0" dirty="0" smtClean="0"/>
              <a:t>’</a:t>
            </a:r>
            <a:r>
              <a:rPr lang="en-US" baseline="0" dirty="0" smtClean="0"/>
              <a:t>t get any clear improvements at all comparing with the test case 5. So we can now conclude that test case 5 is the optimum parameter setting for our model with greater efficiency and less computational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foliage allocation fractions</a:t>
            </a:r>
            <a:r>
              <a:rPr lang="en-US" baseline="0" dirty="0" smtClean="0"/>
              <a:t> </a:t>
            </a:r>
            <a:r>
              <a:rPr lang="en-US" dirty="0" smtClean="0"/>
              <a:t>“</a:t>
            </a:r>
            <a:r>
              <a:rPr lang="en-US" dirty="0" err="1" smtClean="0"/>
              <a:t>af</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are the </a:t>
            </a:r>
            <a:r>
              <a:rPr lang="en-US" baseline="0" dirty="0" smtClean="0"/>
              <a:t>modeled biomass </a:t>
            </a:r>
            <a:r>
              <a:rPr lang="en-US" baseline="0" dirty="0" smtClean="0"/>
              <a:t>curves and the measurements for </a:t>
            </a:r>
            <a:r>
              <a:rPr lang="en-US" baseline="0" dirty="0" smtClean="0"/>
              <a:t>all the </a:t>
            </a:r>
            <a:r>
              <a:rPr lang="en-US" baseline="0" dirty="0" smtClean="0"/>
              <a:t>treatments.</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a:t>
            </a:r>
            <a:r>
              <a:rPr lang="en-US" baseline="0" dirty="0" smtClean="0"/>
              <a:t>large </a:t>
            </a:r>
            <a:r>
              <a:rPr lang="en-US" baseline="0" dirty="0" smtClean="0"/>
              <a:t>dashed line represents case 5</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units are in g C and overall the large dashed lines seem to be fitted with the data more efficiently which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 would like to show the modeled storage pool in the same slide, and from the amount of C it is obvious that the storage is a significant portion of the total Carbon.</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Here is</a:t>
            </a:r>
            <a:r>
              <a:rPr lang="en-US" sz="1200" kern="1200" baseline="0" dirty="0" smtClean="0">
                <a:solidFill>
                  <a:schemeClr val="tx1"/>
                </a:solidFill>
                <a:latin typeface="+mn-lt"/>
                <a:ea typeface="+mn-ea"/>
                <a:cs typeface="+mn-cs"/>
              </a:rPr>
              <a:t> the list of hypotheses that we have in our mind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So start with the null hypotheses that says </a:t>
            </a:r>
            <a:r>
              <a:rPr lang="en-US" dirty="0" smtClean="0"/>
              <a:t>the allocation fractions don</a:t>
            </a:r>
            <a:r>
              <a:rPr lang="uk-UA" dirty="0" smtClean="0"/>
              <a:t>’</a:t>
            </a:r>
            <a:r>
              <a:rPr lang="en-US" dirty="0" smtClean="0"/>
              <a:t>t change for different sink limited conditions</a:t>
            </a:r>
          </a:p>
          <a:p>
            <a:pPr marL="171450" indent="-171450">
              <a:buFont typeface="Arial"/>
              <a:buChar char="•"/>
            </a:pPr>
            <a:r>
              <a:rPr lang="en-US" sz="1200" kern="1200" dirty="0" smtClean="0">
                <a:solidFill>
                  <a:schemeClr val="tx1"/>
                </a:solidFill>
                <a:latin typeface="+mn-lt"/>
                <a:ea typeface="+mn-ea"/>
                <a:cs typeface="+mn-cs"/>
              </a:rPr>
              <a:t>So it is saying that reduced </a:t>
            </a:r>
            <a:r>
              <a:rPr lang="en-US" sz="1200" kern="1200" dirty="0" smtClean="0">
                <a:solidFill>
                  <a:schemeClr val="tx1"/>
                </a:solidFill>
                <a:latin typeface="+mn-lt"/>
                <a:ea typeface="+mn-ea"/>
                <a:cs typeface="+mn-cs"/>
              </a:rPr>
              <a:t>sink strength </a:t>
            </a:r>
            <a:r>
              <a:rPr lang="en-US" sz="1200" kern="1200" dirty="0" smtClean="0">
                <a:solidFill>
                  <a:schemeClr val="tx1"/>
                </a:solidFill>
                <a:latin typeface="+mn-lt"/>
                <a:ea typeface="+mn-ea"/>
                <a:cs typeface="+mn-cs"/>
              </a:rPr>
              <a:t>directly impacts on photosynthetic rate</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Other </a:t>
            </a:r>
            <a:r>
              <a:rPr lang="en-US" sz="1200" kern="1200" dirty="0" smtClean="0">
                <a:solidFill>
                  <a:schemeClr val="tx1"/>
                </a:solidFill>
                <a:latin typeface="+mn-lt"/>
                <a:ea typeface="+mn-ea"/>
                <a:cs typeface="+mn-cs"/>
              </a:rPr>
              <a:t>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a:t>
            </a:r>
            <a:r>
              <a:rPr lang="en-US" sz="1200" kern="1200" dirty="0" smtClean="0">
                <a:solidFill>
                  <a:schemeClr val="tx1"/>
                </a:solidFill>
                <a:latin typeface="+mn-lt"/>
                <a:ea typeface="+mn-ea"/>
                <a:cs typeface="+mn-cs"/>
              </a:rPr>
              <a:t>reserves.</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a:t>
            </a:r>
            <a:r>
              <a:rPr lang="en-US" sz="1200" kern="1200" dirty="0" smtClean="0">
                <a:solidFill>
                  <a:schemeClr val="tx1"/>
                </a:solidFill>
                <a:latin typeface="+mn-lt"/>
                <a:ea typeface="+mn-ea"/>
                <a:cs typeface="+mn-cs"/>
              </a:rPr>
              <a:t>called </a:t>
            </a:r>
            <a:r>
              <a:rPr lang="en-US" sz="1200" kern="1200" dirty="0" smtClean="0">
                <a:solidFill>
                  <a:schemeClr val="tx1"/>
                </a:solidFill>
                <a:latin typeface="+mn-lt"/>
                <a:ea typeface="+mn-ea"/>
                <a:cs typeface="+mn-cs"/>
              </a:rPr>
              <a:t>“wasteful plant” hypothesis, whereby C taken up by the plant that is unable to be used for growth is returned to the atmosphere. </a:t>
            </a:r>
            <a:r>
              <a:rPr lang="en-US" sz="1200" kern="1200" dirty="0" smtClean="0">
                <a:solidFill>
                  <a:schemeClr val="tx1"/>
                </a:solidFill>
                <a:latin typeface="+mn-lt"/>
                <a:ea typeface="+mn-ea"/>
                <a:cs typeface="+mn-cs"/>
              </a:rPr>
              <a:t>However, it’s </a:t>
            </a:r>
            <a:r>
              <a:rPr lang="en-US" sz="1200" kern="1200" dirty="0" smtClean="0">
                <a:solidFill>
                  <a:schemeClr val="tx1"/>
                </a:solidFill>
                <a:latin typeface="+mn-lt"/>
                <a:ea typeface="+mn-ea"/>
                <a:cs typeface="+mn-cs"/>
              </a:rPr>
              <a:t>a questionable </a:t>
            </a:r>
            <a:r>
              <a:rPr lang="en-US" sz="1200" kern="1200" dirty="0" smtClean="0">
                <a:solidFill>
                  <a:schemeClr val="tx1"/>
                </a:solidFill>
                <a:latin typeface="+mn-lt"/>
                <a:ea typeface="+mn-ea"/>
                <a:cs typeface="+mn-cs"/>
              </a:rPr>
              <a:t>hypothesis.</a:t>
            </a:r>
            <a:r>
              <a:rPr lang="en-U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marL="171450" indent="-171450">
              <a:buFont typeface="Arial"/>
              <a:buChar char="•"/>
            </a:pPr>
            <a:r>
              <a:rPr lang="en-US" sz="1200" dirty="0" smtClean="0"/>
              <a:t>Regarding the allocation fractions we would expect lower root allocations since the plants physically don’t have room to grow more roots. We would also expect allocation to roots to increase with time, due to limited resource availability.</a:t>
            </a:r>
            <a:endParaRPr lang="en-US" sz="1200" dirty="0"/>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a:t>
            </a:r>
            <a:r>
              <a:rPr lang="en-US" sz="1200" kern="1200" dirty="0" smtClean="0">
                <a:solidFill>
                  <a:schemeClr val="tx1"/>
                </a:solidFill>
                <a:latin typeface="+mn-lt"/>
                <a:ea typeface="+mn-ea"/>
                <a:cs typeface="+mn-cs"/>
              </a:rPr>
              <a:t>treatments </a:t>
            </a:r>
            <a:r>
              <a:rPr lang="en-US" sz="1200" kern="1200" dirty="0" smtClean="0">
                <a:solidFill>
                  <a:schemeClr val="tx1"/>
                </a:solidFill>
                <a:latin typeface="+mn-lt"/>
                <a:ea typeface="+mn-ea"/>
                <a:cs typeface="+mn-cs"/>
              </a:rPr>
              <a:t>at once (group 8 with pink color), and how far off would the parameters are for the </a:t>
            </a:r>
            <a:r>
              <a:rPr lang="en-US" sz="1200" kern="1200" dirty="0" smtClean="0">
                <a:solidFill>
                  <a:schemeClr val="tx1"/>
                </a:solidFill>
                <a:latin typeface="+mn-lt"/>
                <a:ea typeface="+mn-ea"/>
                <a:cs typeface="+mn-cs"/>
              </a:rPr>
              <a:t>individual </a:t>
            </a:r>
            <a:r>
              <a:rPr lang="en-US" sz="1200" kern="1200" dirty="0" smtClean="0">
                <a:solidFill>
                  <a:schemeClr val="tx1"/>
                </a:solidFill>
                <a:latin typeface="+mn-lt"/>
                <a:ea typeface="+mn-ea"/>
                <a:cs typeface="+mn-cs"/>
              </a:rPr>
              <a:t>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a:t>
            </a:r>
            <a:r>
              <a:rPr lang="en-US" sz="1200" kern="1200" dirty="0" smtClean="0">
                <a:solidFill>
                  <a:schemeClr val="tx1"/>
                </a:solidFill>
                <a:latin typeface="+mn-lt"/>
                <a:ea typeface="+mn-ea"/>
                <a:cs typeface="+mn-cs"/>
              </a:rPr>
              <a:t>just paste the </a:t>
            </a:r>
            <a:r>
              <a:rPr lang="en-US" sz="1200" kern="1200" dirty="0" smtClean="0">
                <a:solidFill>
                  <a:schemeClr val="tx1"/>
                </a:solidFill>
                <a:latin typeface="+mn-lt"/>
                <a:ea typeface="+mn-ea"/>
                <a:cs typeface="+mn-cs"/>
              </a:rPr>
              <a:t>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a:t>
            </a:r>
            <a:r>
              <a:rPr lang="en-US" sz="1200" kern="1200" baseline="0" dirty="0" smtClean="0">
                <a:solidFill>
                  <a:schemeClr val="tx1"/>
                </a:solidFill>
                <a:latin typeface="+mn-lt"/>
                <a:ea typeface="+mn-ea"/>
                <a:cs typeface="+mn-cs"/>
              </a:rPr>
              <a:t>treatments as well as they vary </a:t>
            </a:r>
            <a:r>
              <a:rPr lang="en-US" sz="1200" kern="1200" baseline="0" dirty="0" smtClean="0">
                <a:solidFill>
                  <a:schemeClr val="tx1"/>
                </a:solidFill>
                <a:latin typeface="+mn-lt"/>
                <a:ea typeface="+mn-ea"/>
                <a:cs typeface="+mn-cs"/>
              </a:rPr>
              <a:t>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t>
            </a:r>
            <a:r>
              <a:rPr lang="en-US" dirty="0" smtClean="0"/>
              <a:t>are two of the examples</a:t>
            </a:r>
            <a:r>
              <a:rPr lang="en-US" baseline="0" dirty="0" smtClean="0"/>
              <a:t> having 3 and 4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a:t>
            </a:r>
            <a:r>
              <a:rPr lang="en-US" baseline="0" dirty="0" smtClean="0"/>
              <a:t>that utilization coefficient is </a:t>
            </a:r>
            <a:r>
              <a:rPr lang="en-US" baseline="0" dirty="0" smtClean="0"/>
              <a:t>proportional </a:t>
            </a:r>
            <a:r>
              <a:rPr lang="en-US" baseline="0" dirty="0" smtClean="0"/>
              <a:t>with sink strength, </a:t>
            </a:r>
            <a:r>
              <a:rPr lang="en-US" baseline="0" dirty="0" smtClean="0"/>
              <a:t>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a:t>
            </a:r>
            <a:r>
              <a:rPr lang="en-US" baseline="0" dirty="0" smtClean="0"/>
              <a:t>Y</a:t>
            </a:r>
            <a:r>
              <a:rPr lang="en-US" baseline="0" dirty="0" smtClean="0"/>
              <a:t>,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a:t>
            </a:r>
            <a:r>
              <a:rPr lang="en-US" baseline="0" dirty="0" smtClean="0"/>
              <a:t>fraction at the beginning, opposite to free seedling.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Also</a:t>
            </a:r>
            <a:r>
              <a:rPr lang="en-US" sz="1200" baseline="0" dirty="0" smtClean="0"/>
              <a:t> the a</a:t>
            </a:r>
            <a:r>
              <a:rPr lang="en-US" sz="1200" dirty="0" smtClean="0"/>
              <a:t>llocation to roots is increasing with time due to limited resource availability for the sink limited</a:t>
            </a:r>
            <a:r>
              <a:rPr lang="en-US" sz="1200" baseline="0" dirty="0" smtClean="0"/>
              <a:t> treatments</a:t>
            </a:r>
            <a:r>
              <a:rPr lang="en-US" sz="1200" dirty="0" smtClean="0"/>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a:t>
            </a:r>
            <a:r>
              <a:rPr lang="en-US" sz="1200" b="0" dirty="0" smtClean="0"/>
              <a:t>estimate </a:t>
            </a:r>
            <a:r>
              <a:rPr lang="en-US" sz="1200" b="0" dirty="0" smtClean="0"/>
              <a:t>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a:t>
            </a:r>
            <a:r>
              <a:rPr lang="en-US" sz="1200" dirty="0" smtClean="0"/>
              <a:t>and they also vary over </a:t>
            </a:r>
            <a:r>
              <a:rPr lang="en-US" sz="1200" dirty="0" smtClean="0"/>
              <a:t>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a:t>
            </a:r>
            <a:r>
              <a:rPr lang="en-US" sz="1200" dirty="0" smtClean="0"/>
              <a:t>and </a:t>
            </a:r>
            <a:r>
              <a:rPr lang="en-US" sz="1200" dirty="0" smtClean="0"/>
              <a:t>sink limited </a:t>
            </a:r>
            <a:r>
              <a:rPr lang="en-US" sz="1200" dirty="0" smtClean="0"/>
              <a:t>conditions </a:t>
            </a:r>
            <a:endParaRPr lang="en-US" sz="120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a:t>
            </a:r>
            <a:r>
              <a:rPr lang="en-US" sz="1200" b="0" baseline="0" dirty="0" smtClean="0"/>
              <a:t>this </a:t>
            </a:r>
            <a:r>
              <a:rPr lang="en-US" sz="1200" b="0" baseline="0" dirty="0" smtClean="0"/>
              <a:t>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here is the most important</a:t>
            </a:r>
            <a:r>
              <a:rPr lang="en-US" baseline="0" dirty="0" smtClean="0"/>
              <a:t> slide for us to discuss with you and ask for your suggestions</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were trying to estimate the leaf turnover to insert that in the model as an</a:t>
            </a:r>
            <a:r>
              <a:rPr lang="en-US" baseline="0" dirty="0" smtClean="0"/>
              <a:t> input</a:t>
            </a:r>
          </a:p>
          <a:p>
            <a:pPr marL="171450" indent="-171450">
              <a:buFont typeface="Arial"/>
              <a:buChar char="•"/>
            </a:pPr>
            <a:r>
              <a:rPr lang="en-US" baseline="0" dirty="0" smtClean="0"/>
              <a:t>So this is the typical leaf count curve for the treatments and we were thinking to count the leaf turnover from the green dashed area assuming that after certain time new leaves don</a:t>
            </a:r>
            <a:r>
              <a:rPr lang="uk-UA" baseline="0" dirty="0" smtClean="0"/>
              <a:t>’</a:t>
            </a:r>
            <a:r>
              <a:rPr lang="en-US" baseline="0" dirty="0" smtClean="0"/>
              <a:t>t grow, however which might not be the case in real field!!!</a:t>
            </a:r>
          </a:p>
          <a:p>
            <a:pPr marL="171450" indent="-171450">
              <a:buFont typeface="Arial"/>
              <a:buChar char="•"/>
            </a:pPr>
            <a:r>
              <a:rPr lang="en-US" baseline="0" dirty="0" smtClean="0"/>
              <a:t>So does it make any sense to use this curve to estimate leaf turnover??</a:t>
            </a:r>
          </a:p>
          <a:p>
            <a:pPr marL="171450" indent="-171450">
              <a:buFont typeface="Arial"/>
              <a:buChar char="•"/>
            </a:pPr>
            <a:r>
              <a:rPr lang="en-US" baseline="0" dirty="0" smtClean="0"/>
              <a:t>So can we assume that after certain period leaves didn’t grow at all??</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were thinking about taking into account of SLA changes over time</a:t>
            </a:r>
          </a:p>
          <a:p>
            <a:pPr marL="171450" indent="-171450">
              <a:buFont typeface="Arial"/>
              <a:buChar char="•"/>
            </a:pPr>
            <a:r>
              <a:rPr lang="en-US" sz="1200" kern="1200" baseline="0" dirty="0" smtClean="0">
                <a:solidFill>
                  <a:schemeClr val="tx1"/>
                </a:solidFill>
                <a:latin typeface="+mn-lt"/>
                <a:ea typeface="+mn-ea"/>
                <a:cs typeface="+mn-cs"/>
              </a:rPr>
              <a:t>And when we plot the data from gas exchange from march to may we got something like this, that shows clear evidence of SLA changes over time</a:t>
            </a:r>
          </a:p>
          <a:p>
            <a:pPr marL="171450" indent="-171450">
              <a:buFont typeface="Arial"/>
              <a:buChar char="•"/>
            </a:pPr>
            <a:r>
              <a:rPr lang="en-US" sz="1200" kern="1200" baseline="0" dirty="0" smtClean="0">
                <a:solidFill>
                  <a:schemeClr val="tx1"/>
                </a:solidFill>
                <a:latin typeface="+mn-lt"/>
                <a:ea typeface="+mn-ea"/>
                <a:cs typeface="+mn-cs"/>
              </a:rPr>
              <a:t>However, we couldn’t figure out from where did these curves actually start from at the beginning of the experiment??</a:t>
            </a:r>
          </a:p>
          <a:p>
            <a:pPr marL="171450" indent="-171450">
              <a:buFont typeface="Arial"/>
              <a:buChar char="•"/>
            </a:pPr>
            <a:r>
              <a:rPr lang="en-US" sz="1200" kern="1200" baseline="0" dirty="0" smtClean="0">
                <a:solidFill>
                  <a:schemeClr val="tx1"/>
                </a:solidFill>
                <a:latin typeface="+mn-lt"/>
                <a:ea typeface="+mn-ea"/>
                <a:cs typeface="+mn-cs"/>
              </a:rPr>
              <a:t>Do they start from the bottom or top or somewhere in the middle and then follow the arrows??</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Finally</a:t>
            </a:r>
            <a:r>
              <a:rPr lang="en-US" baseline="0" dirty="0" smtClean="0"/>
              <a:t> we are thinking of using alternative model setup and that could be worth giving a try where we have the storage pool is partitioned from the growth pool??</a:t>
            </a:r>
          </a:p>
          <a:p>
            <a:pPr marL="171450" indent="-171450">
              <a:buFont typeface="Arial"/>
              <a:buChar char="•"/>
            </a:pPr>
            <a:r>
              <a:rPr lang="en-US" baseline="0" dirty="0" smtClean="0"/>
              <a:t>Any comments on this framework??</a:t>
            </a:r>
          </a:p>
        </p:txBody>
      </p:sp>
      <p:sp>
        <p:nvSpPr>
          <p:cNvPr id="4" name="Slide Number Placeholder 3"/>
          <p:cNvSpPr>
            <a:spLocks noGrp="1"/>
          </p:cNvSpPr>
          <p:nvPr>
            <p:ph type="sldNum" sz="quarter" idx="10"/>
          </p:nvPr>
        </p:nvSpPr>
        <p:spPr/>
        <p:txBody>
          <a:bodyPr/>
          <a:lstStyle/>
          <a:p>
            <a:fld id="{C38BB264-6442-46C0-B15D-8B954A0DDF7F}" type="slidenum">
              <a:rPr lang="en-AU" smtClean="0"/>
              <a:t>33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0" indent="0" algn="just">
              <a:buFont typeface="Arial"/>
              <a:buNone/>
            </a:pPr>
            <a:r>
              <a:rPr lang="en-US" sz="1200" b="0" i="0" u="none" strike="noStrike" kern="1200" baseline="0" dirty="0" smtClean="0">
                <a:solidFill>
                  <a:schemeClr val="tx1"/>
                </a:solidFill>
                <a:latin typeface="+mn-lt"/>
                <a:ea typeface="+mn-ea"/>
                <a:cs typeface="+mn-cs"/>
              </a:rPr>
              <a:t>Now lets talk about the </a:t>
            </a:r>
            <a:r>
              <a:rPr lang="en-US" sz="1200" b="0" i="0" u="none" strike="noStrike" kern="1200" baseline="0" dirty="0" smtClean="0">
                <a:solidFill>
                  <a:schemeClr val="tx1"/>
                </a:solidFill>
                <a:latin typeface="+mn-lt"/>
                <a:ea typeface="+mn-ea"/>
                <a:cs typeface="+mn-cs"/>
              </a:rPr>
              <a:t>technique. Here </a:t>
            </a:r>
            <a:r>
              <a:rPr lang="en-US" sz="1200" b="0" i="0" u="none" strike="noStrike" kern="1200" baseline="0" dirty="0" smtClean="0">
                <a:solidFill>
                  <a:schemeClr val="tx1"/>
                </a:solidFill>
                <a:latin typeface="+mn-lt"/>
                <a:ea typeface="+mn-ea"/>
                <a:cs typeface="+mn-cs"/>
              </a:rPr>
              <a:t>is the conceptual model framework for data </a:t>
            </a:r>
            <a:r>
              <a:rPr lang="en-US" sz="1200" b="0" i="0" u="none" strike="noStrike" kern="1200" baseline="0" dirty="0" smtClean="0">
                <a:solidFill>
                  <a:schemeClr val="tx1"/>
                </a:solidFill>
                <a:latin typeface="+mn-lt"/>
                <a:ea typeface="+mn-ea"/>
                <a:cs typeface="+mn-cs"/>
              </a:rPr>
              <a:t>assimilation where Model is the center piece. And then all </a:t>
            </a:r>
            <a:r>
              <a:rPr lang="en-US" sz="1200" b="0" i="0" u="none" strike="noStrike" kern="1200" baseline="0" dirty="0" smtClean="0">
                <a:solidFill>
                  <a:schemeClr val="tx1"/>
                </a:solidFill>
                <a:latin typeface="+mn-lt"/>
                <a:ea typeface="+mn-ea"/>
                <a:cs typeface="+mn-cs"/>
              </a:rPr>
              <a:t>models require inputs, including measurements of driver variables, estimates of state </a:t>
            </a:r>
            <a:r>
              <a:rPr lang="en-US" sz="1200" b="0" i="0" u="none" strike="noStrike" kern="1200" baseline="0" dirty="0" smtClean="0">
                <a:solidFill>
                  <a:schemeClr val="tx1"/>
                </a:solidFill>
                <a:latin typeface="+mn-lt"/>
                <a:ea typeface="+mn-ea"/>
                <a:cs typeface="+mn-cs"/>
              </a:rPr>
              <a:t>variables, </a:t>
            </a:r>
            <a:r>
              <a:rPr lang="en-US" sz="1200" b="0" i="0" u="none" strike="noStrike" kern="1200" baseline="0" dirty="0" smtClean="0">
                <a:solidFill>
                  <a:schemeClr val="tx1"/>
                </a:solidFill>
                <a:latin typeface="+mn-lt"/>
                <a:ea typeface="+mn-ea"/>
                <a:cs typeface="+mn-cs"/>
              </a:rPr>
              <a:t>and parameters which govern how model </a:t>
            </a:r>
            <a:r>
              <a:rPr lang="en-US" sz="1200" b="0" i="0" u="none" strike="noStrike" kern="1200" baseline="0" dirty="0" smtClean="0">
                <a:solidFill>
                  <a:schemeClr val="tx1"/>
                </a:solidFill>
                <a:latin typeface="+mn-lt"/>
                <a:ea typeface="+mn-ea"/>
                <a:cs typeface="+mn-cs"/>
              </a:rPr>
              <a:t>predicts. Data </a:t>
            </a:r>
            <a:r>
              <a:rPr lang="en-US" sz="1200" b="0" i="0" u="none" strike="noStrike" kern="1200" baseline="0" dirty="0" smtClean="0">
                <a:solidFill>
                  <a:schemeClr val="tx1"/>
                </a:solidFill>
                <a:latin typeface="+mn-lt"/>
                <a:ea typeface="+mn-ea"/>
                <a:cs typeface="+mn-cs"/>
              </a:rPr>
              <a:t>assimilation is the systematic combination of measurements with the model to </a:t>
            </a:r>
            <a:r>
              <a:rPr lang="en-US" dirty="0" smtClean="0"/>
              <a:t>better estimate system dynamics</a:t>
            </a:r>
            <a:r>
              <a:rPr lang="en-US" baseline="0" dirty="0" smtClean="0"/>
              <a:t>, i.e. </a:t>
            </a:r>
            <a:r>
              <a:rPr lang="en-US" sz="1200" b="0" i="0" u="none" strike="noStrike" kern="1200" baseline="0" dirty="0" smtClean="0">
                <a:solidFill>
                  <a:schemeClr val="tx1"/>
                </a:solidFill>
                <a:latin typeface="+mn-lt"/>
                <a:ea typeface="+mn-ea"/>
                <a:cs typeface="+mn-cs"/>
              </a:rPr>
              <a:t>estimate parameters and </a:t>
            </a:r>
            <a:r>
              <a:rPr lang="en-US" sz="1200" b="0" i="0" u="none" strike="noStrike" kern="1200" baseline="0" dirty="0" smtClean="0">
                <a:solidFill>
                  <a:schemeClr val="tx1"/>
                </a:solidFill>
                <a:latin typeface="+mn-lt"/>
                <a:ea typeface="+mn-ea"/>
                <a:cs typeface="+mn-cs"/>
              </a:rPr>
              <a:t>forecast state </a:t>
            </a:r>
            <a:r>
              <a:rPr lang="en-US" sz="1200" b="0" i="0" u="none" strike="noStrike" kern="1200" baseline="0" dirty="0" smtClean="0">
                <a:solidFill>
                  <a:schemeClr val="tx1"/>
                </a:solidFill>
                <a:latin typeface="+mn-lt"/>
                <a:ea typeface="+mn-ea"/>
                <a:cs typeface="+mn-cs"/>
              </a:rPr>
              <a:t>variables. DA </a:t>
            </a:r>
            <a:r>
              <a:rPr lang="en-US" sz="1200" b="0" i="0" u="none" strike="noStrike" kern="1200" baseline="0" dirty="0" smtClean="0">
                <a:solidFill>
                  <a:schemeClr val="tx1"/>
                </a:solidFill>
                <a:latin typeface="+mn-lt"/>
                <a:ea typeface="+mn-ea"/>
                <a:cs typeface="+mn-cs"/>
              </a:rPr>
              <a:t>is the process of finding the model representation that is most consistent with </a:t>
            </a:r>
            <a:r>
              <a:rPr lang="en-US" sz="1200" b="0" i="0" u="none" strike="noStrike" kern="1200" baseline="0" dirty="0" smtClean="0">
                <a:solidFill>
                  <a:schemeClr val="tx1"/>
                </a:solidFill>
                <a:latin typeface="+mn-lt"/>
                <a:ea typeface="+mn-ea"/>
                <a:cs typeface="+mn-cs"/>
              </a:rPr>
              <a:t>observations. The </a:t>
            </a:r>
            <a:r>
              <a:rPr lang="en-US" sz="1200" b="0" i="0" u="none" strike="noStrike" kern="1200" baseline="0" dirty="0" smtClean="0">
                <a:solidFill>
                  <a:schemeClr val="tx1"/>
                </a:solidFill>
                <a:latin typeface="+mn-lt"/>
                <a:ea typeface="+mn-ea"/>
                <a:cs typeface="+mn-cs"/>
              </a:rPr>
              <a:t>model organizes and propagates forward information from previous </a:t>
            </a:r>
            <a:r>
              <a:rPr lang="en-US" sz="1200" b="0" i="0" u="none" strike="noStrike" kern="1200" baseline="0" dirty="0" smtClean="0">
                <a:solidFill>
                  <a:schemeClr val="tx1"/>
                </a:solidFill>
                <a:latin typeface="+mn-lt"/>
                <a:ea typeface="+mn-ea"/>
                <a:cs typeface="+mn-cs"/>
              </a:rPr>
              <a:t>observations. When </a:t>
            </a:r>
            <a:r>
              <a:rPr lang="en-US" sz="1200" b="0" i="0" u="none" strike="noStrike" kern="1200" baseline="0" dirty="0" smtClean="0">
                <a:solidFill>
                  <a:schemeClr val="tx1"/>
                </a:solidFill>
                <a:latin typeface="+mn-lt"/>
                <a:ea typeface="+mn-ea"/>
                <a:cs typeface="+mn-cs"/>
              </a:rPr>
              <a:t>new information becomes available, the </a:t>
            </a:r>
            <a:r>
              <a:rPr lang="en-US" sz="1200" b="0" i="0" u="none" strike="noStrike" kern="1200" baseline="0" dirty="0" smtClean="0">
                <a:solidFill>
                  <a:schemeClr val="tx1"/>
                </a:solidFill>
                <a:latin typeface="+mn-lt"/>
                <a:ea typeface="+mn-ea"/>
                <a:cs typeface="+mn-cs"/>
              </a:rPr>
              <a:t>predictions of </a:t>
            </a:r>
            <a:r>
              <a:rPr lang="en-US" sz="1200" b="0" i="0" u="none" strike="noStrike" kern="1200" baseline="0" dirty="0" smtClean="0">
                <a:solidFill>
                  <a:schemeClr val="tx1"/>
                </a:solidFill>
                <a:latin typeface="+mn-lt"/>
                <a:ea typeface="+mn-ea"/>
                <a:cs typeface="+mn-cs"/>
              </a:rPr>
              <a:t>the model </a:t>
            </a:r>
            <a:r>
              <a:rPr lang="en-US" dirty="0" smtClean="0"/>
              <a:t>are then corrected comparing with the observations</a:t>
            </a:r>
            <a:r>
              <a:rPr lang="en-US" sz="1200" b="0" i="0" u="none" strike="noStrike" kern="1200" baseline="0" dirty="0" smtClean="0">
                <a:solidFill>
                  <a:schemeClr val="tx1"/>
                </a:solidFill>
                <a:latin typeface="+mn-lt"/>
                <a:ea typeface="+mn-ea"/>
                <a:cs typeface="+mn-cs"/>
              </a:rPr>
              <a:t>. If we setup a </a:t>
            </a:r>
            <a:r>
              <a:rPr lang="en-US" sz="1200" b="0" i="0" u="none" strike="noStrike" kern="1200" baseline="0" dirty="0" smtClean="0">
                <a:solidFill>
                  <a:schemeClr val="tx1"/>
                </a:solidFill>
                <a:latin typeface="+mn-lt"/>
                <a:ea typeface="+mn-ea"/>
                <a:cs typeface="+mn-cs"/>
              </a:rPr>
              <a:t>poor model </a:t>
            </a:r>
            <a:r>
              <a:rPr lang="en-US" sz="1200" b="0" i="0" u="none" strike="noStrike" kern="1200" baseline="0" dirty="0" smtClean="0">
                <a:solidFill>
                  <a:schemeClr val="tx1"/>
                </a:solidFill>
                <a:latin typeface="+mn-lt"/>
                <a:ea typeface="+mn-ea"/>
                <a:cs typeface="+mn-cs"/>
              </a:rPr>
              <a:t>then that will </a:t>
            </a:r>
            <a:r>
              <a:rPr lang="en-US" sz="1200" b="0" i="0" u="none" strike="noStrike" kern="1200" baseline="0" dirty="0" smtClean="0">
                <a:solidFill>
                  <a:schemeClr val="tx1"/>
                </a:solidFill>
                <a:latin typeface="+mn-lt"/>
                <a:ea typeface="+mn-ea"/>
                <a:cs typeface="+mn-cs"/>
              </a:rPr>
              <a:t>drift and will be frequently and heavily </a:t>
            </a:r>
            <a:r>
              <a:rPr lang="en-US" sz="1200" b="0" i="0" u="none" strike="noStrike" kern="1200" baseline="0" dirty="0" smtClean="0">
                <a:solidFill>
                  <a:schemeClr val="tx1"/>
                </a:solidFill>
                <a:latin typeface="+mn-lt"/>
                <a:ea typeface="+mn-ea"/>
                <a:cs typeface="+mn-cs"/>
              </a:rPr>
              <a:t>corrected, on the other hand, an </a:t>
            </a:r>
            <a:r>
              <a:rPr lang="en-US" sz="1200" b="0" i="0" u="none" strike="noStrike" kern="1200" baseline="0" dirty="0" smtClean="0">
                <a:solidFill>
                  <a:schemeClr val="tx1"/>
                </a:solidFill>
                <a:latin typeface="+mn-lt"/>
                <a:ea typeface="+mn-ea"/>
                <a:cs typeface="+mn-cs"/>
              </a:rPr>
              <a:t>effective model will require little </a:t>
            </a:r>
            <a:r>
              <a:rPr lang="en-US" sz="1200" b="0" i="0" u="none" strike="noStrike" kern="1200" baseline="0" dirty="0" smtClean="0">
                <a:solidFill>
                  <a:schemeClr val="tx1"/>
                </a:solidFill>
                <a:latin typeface="+mn-lt"/>
                <a:ea typeface="+mn-ea"/>
                <a:cs typeface="+mn-cs"/>
              </a:rPr>
              <a:t>correction </a:t>
            </a:r>
            <a:r>
              <a:rPr lang="en-US" sz="1200" b="0" i="0" u="none" strike="noStrike" kern="1200" baseline="0" dirty="0" smtClean="0">
                <a:solidFill>
                  <a:schemeClr val="tx1"/>
                </a:solidFill>
                <a:latin typeface="+mn-lt"/>
                <a:ea typeface="+mn-ea"/>
                <a:cs typeface="+mn-cs"/>
              </a:rPr>
              <a:t>by observations. </a:t>
            </a:r>
            <a:r>
              <a:rPr lang="en-US" sz="1200" b="0" i="0" u="none" strike="noStrike" kern="1200" baseline="0" dirty="0" smtClean="0">
                <a:solidFill>
                  <a:schemeClr val="tx1"/>
                </a:solidFill>
                <a:latin typeface="+mn-lt"/>
                <a:ea typeface="+mn-ea"/>
                <a:cs typeface="+mn-cs"/>
              </a:rPr>
              <a:t> However</a:t>
            </a:r>
            <a:r>
              <a:rPr lang="en-US" sz="1200" b="0" i="0" u="none" strike="noStrike" kern="1200" baseline="0" dirty="0" smtClean="0">
                <a:solidFill>
                  <a:schemeClr val="tx1"/>
                </a:solidFill>
                <a:latin typeface="+mn-lt"/>
                <a:ea typeface="+mn-ea"/>
                <a:cs typeface="+mn-cs"/>
              </a:rPr>
              <a:t>, it is not simply a question of fitting the model to the new data, as the assimilation process must also conserve the information provided by the model itself and by previous </a:t>
            </a:r>
            <a:r>
              <a:rPr lang="en-US" sz="1200" b="0" i="0" u="none" strike="noStrike" kern="1200" baseline="0" dirty="0" smtClean="0">
                <a:solidFill>
                  <a:schemeClr val="tx1"/>
                </a:solidFill>
                <a:latin typeface="+mn-lt"/>
                <a:ea typeface="+mn-ea"/>
                <a:cs typeface="+mn-cs"/>
              </a:rPr>
              <a:t>observations. </a:t>
            </a:r>
            <a:r>
              <a:rPr lang="en-US" dirty="0" smtClean="0"/>
              <a:t>A </a:t>
            </a:r>
            <a:r>
              <a:rPr lang="en-US" dirty="0" smtClean="0"/>
              <a:t>significant advantage of the DA framework is that it quantifies uncertainty around the estimates in addition to giving best </a:t>
            </a:r>
            <a:r>
              <a:rPr lang="en-US" dirty="0" smtClean="0"/>
              <a:t>values. </a:t>
            </a:r>
            <a:r>
              <a:rPr lang="en-US" sz="1200" b="0" i="0" u="none" strike="noStrike" kern="1200" baseline="0" dirty="0" smtClean="0">
                <a:solidFill>
                  <a:schemeClr val="tx1"/>
                </a:solidFill>
                <a:latin typeface="+mn-lt"/>
                <a:ea typeface="+mn-ea"/>
                <a:cs typeface="+mn-cs"/>
              </a:rPr>
              <a:t>There </a:t>
            </a:r>
            <a:r>
              <a:rPr lang="en-US" sz="1200" b="0" i="0" u="none" strike="noStrike" kern="1200" baseline="0" dirty="0" smtClean="0">
                <a:solidFill>
                  <a:schemeClr val="tx1"/>
                </a:solidFill>
                <a:latin typeface="+mn-lt"/>
                <a:ea typeface="+mn-ea"/>
                <a:cs typeface="+mn-cs"/>
              </a:rPr>
              <a:t>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r>
              <a:rPr lang="en-US" sz="1200" b="0" i="0" u="none" strike="noStrike" kern="1200" baseline="0" dirty="0" smtClean="0">
                <a:solidFill>
                  <a:schemeClr val="tx1"/>
                </a:solidFill>
                <a:latin typeface="+mn-lt"/>
                <a:ea typeface="+mn-ea"/>
                <a:cs typeface="+mn-cs"/>
              </a:rPr>
              <a:t>We </a:t>
            </a:r>
            <a:r>
              <a:rPr lang="en-US" sz="1200" b="0" i="0" u="none" strike="noStrike" kern="1200" baseline="0" dirty="0" smtClean="0">
                <a:solidFill>
                  <a:schemeClr val="tx1"/>
                </a:solidFill>
                <a:latin typeface="+mn-lt"/>
                <a:ea typeface="+mn-ea"/>
                <a:cs typeface="+mn-cs"/>
              </a:rPr>
              <a:t>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a:t>
            </a:r>
            <a:r>
              <a:rPr lang="en-US" sz="1200" b="0" i="0" u="none" strike="noStrike" kern="1200" baseline="0" dirty="0" smtClean="0">
                <a:solidFill>
                  <a:schemeClr val="tx1"/>
                </a:solidFill>
                <a:latin typeface="+mn-lt"/>
                <a:ea typeface="+mn-ea"/>
                <a:cs typeface="+mn-cs"/>
              </a:rPr>
              <a:t>method. This </a:t>
            </a:r>
            <a:r>
              <a:rPr lang="en-US" sz="1200" b="0" i="0" u="none" strike="noStrike" kern="1200" baseline="0" dirty="0" smtClean="0">
                <a:solidFill>
                  <a:schemeClr val="tx1"/>
                </a:solidFill>
                <a:latin typeface="+mn-lt"/>
                <a:ea typeface="+mn-ea"/>
                <a:cs typeface="+mn-cs"/>
              </a:rPr>
              <a:t>is the simplest one from all available algorithms and are easier to computationally </a:t>
            </a:r>
            <a:r>
              <a:rPr lang="en-US" sz="1200" b="0" i="0" u="none" strike="noStrike" kern="1200" baseline="0" dirty="0" smtClean="0">
                <a:solidFill>
                  <a:schemeClr val="tx1"/>
                </a:solidFill>
                <a:latin typeface="+mn-lt"/>
                <a:ea typeface="+mn-ea"/>
                <a:cs typeface="+mn-cs"/>
              </a:rPr>
              <a:t>implement. Because </a:t>
            </a:r>
            <a:r>
              <a:rPr lang="en-US" sz="1200" b="0" i="0" u="none" strike="noStrike" kern="1200" baseline="0" dirty="0" smtClean="0">
                <a:solidFill>
                  <a:schemeClr val="tx1"/>
                </a:solidFill>
                <a:latin typeface="+mn-lt"/>
                <a:ea typeface="+mn-ea"/>
                <a:cs typeface="+mn-cs"/>
              </a:rPr>
              <a:t>of the applicability of MCMC across the biological, mathematical, and physical sciences and its rich history, MCMC has become a universal </a:t>
            </a:r>
            <a:r>
              <a:rPr lang="en-US" sz="1200" b="0" i="0" u="none" strike="noStrike" kern="1200" baseline="0" dirty="0" smtClean="0">
                <a:solidFill>
                  <a:schemeClr val="tx1"/>
                </a:solidFill>
                <a:latin typeface="+mn-lt"/>
                <a:ea typeface="+mn-ea"/>
                <a:cs typeface="+mn-cs"/>
              </a:rPr>
              <a:t>algorithm. The </a:t>
            </a:r>
            <a:r>
              <a:rPr lang="en-US" sz="1200" b="0" i="0" u="none" strike="noStrike" kern="1200" baseline="0" dirty="0" smtClean="0">
                <a:solidFill>
                  <a:schemeClr val="tx1"/>
                </a:solidFill>
                <a:latin typeface="+mn-lt"/>
                <a:ea typeface="+mn-ea"/>
                <a:cs typeface="+mn-cs"/>
              </a:rPr>
              <a:t>disadvantage is that it may require more model evaluations and computational time as this algorithm considers all of the data for every </a:t>
            </a:r>
            <a:r>
              <a:rPr lang="en-US" sz="1200" b="0" i="0" u="none" strike="noStrike" kern="1200" baseline="0" dirty="0" smtClean="0">
                <a:solidFill>
                  <a:schemeClr val="tx1"/>
                </a:solidFill>
                <a:latin typeface="+mn-lt"/>
                <a:ea typeface="+mn-ea"/>
                <a:cs typeface="+mn-cs"/>
              </a:rPr>
              <a:t>iteration. However</a:t>
            </a:r>
            <a:r>
              <a:rPr lang="en-US" sz="1200" b="0" i="0" u="none" strike="noStrike" kern="1200" baseline="0" dirty="0" smtClean="0">
                <a:solidFill>
                  <a:schemeClr val="tx1"/>
                </a:solidFill>
                <a:latin typeface="+mn-lt"/>
                <a:ea typeface="+mn-ea"/>
                <a:cs typeface="+mn-cs"/>
              </a:rPr>
              <a:t>,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Once we choose</a:t>
            </a:r>
            <a:r>
              <a:rPr lang="en-US" baseline="0" dirty="0" smtClean="0"/>
              <a:t> MCMC for our DA, the next thing is to find the algorithm and</a:t>
            </a:r>
            <a:r>
              <a:rPr lang="en-US" dirty="0" smtClean="0"/>
              <a:t> </a:t>
            </a:r>
            <a:r>
              <a:rPr lang="en-US" dirty="0" smtClean="0"/>
              <a:t>Metropolis algorithm is the simplest form of </a:t>
            </a:r>
            <a:r>
              <a:rPr lang="en-US" dirty="0" smtClean="0"/>
              <a:t>MCMC.</a:t>
            </a:r>
            <a:endParaRPr lang="en-US" dirty="0" smtClean="0"/>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First</a:t>
            </a:r>
            <a:r>
              <a:rPr lang="en-US" baseline="0" dirty="0" smtClean="0"/>
              <a:t> </a:t>
            </a:r>
            <a:r>
              <a:rPr lang="en-US" dirty="0" smtClean="0"/>
              <a:t>What</a:t>
            </a:r>
            <a:r>
              <a:rPr lang="en-US" baseline="0" dirty="0" smtClean="0"/>
              <a:t> </a:t>
            </a:r>
            <a:r>
              <a:rPr lang="en-US" baseline="0" dirty="0" smtClean="0"/>
              <a:t>w</a:t>
            </a:r>
            <a:r>
              <a:rPr lang="en-US" dirty="0" smtClean="0"/>
              <a:t>e need are: (1) A model: </a:t>
            </a:r>
            <a:r>
              <a:rPr lang="en-US" dirty="0" smtClean="0"/>
              <a:t>M,</a:t>
            </a:r>
            <a:r>
              <a:rPr lang="en-US" baseline="0" dirty="0" smtClean="0"/>
              <a:t> </a:t>
            </a:r>
            <a:r>
              <a:rPr lang="is-IS" dirty="0" smtClean="0"/>
              <a:t>(</a:t>
            </a:r>
            <a:r>
              <a:rPr lang="is-IS" dirty="0" smtClean="0"/>
              <a:t>2) Data: </a:t>
            </a:r>
            <a:r>
              <a:rPr lang="is-IS" dirty="0" smtClean="0"/>
              <a:t>D,</a:t>
            </a:r>
            <a:r>
              <a:rPr lang="is-IS" baseline="0" dirty="0" smtClean="0"/>
              <a:t> </a:t>
            </a:r>
            <a:r>
              <a:rPr lang="en-US" dirty="0" smtClean="0"/>
              <a:t>(</a:t>
            </a:r>
            <a:r>
              <a:rPr lang="en-US" dirty="0" smtClean="0"/>
              <a:t>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a:t>
            </a:r>
            <a:r>
              <a:rPr lang="en-US" dirty="0" smtClean="0"/>
              <a:t>cost function </a:t>
            </a:r>
            <a:r>
              <a:rPr lang="en-US" dirty="0" smtClean="0"/>
              <a:t>of the difference</a:t>
            </a:r>
            <a:r>
              <a:rPr lang="en-US" baseline="0" dirty="0" smtClean="0"/>
              <a:t> between the modeled values and the </a:t>
            </a:r>
            <a:r>
              <a:rPr lang="en-US" baseline="0" dirty="0" smtClean="0"/>
              <a:t>data and this actually define how efficient the model is</a:t>
            </a:r>
            <a:endParaRPr lang="en-US" baseline="0" dirty="0" smtClean="0"/>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Ant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t>
            </a:r>
            <a:endParaRPr lang="en-US" sz="1200" dirty="0" smtClean="0"/>
          </a:p>
          <a:p>
            <a:pPr marL="171450" indent="-171450">
              <a:buFont typeface="Arial"/>
              <a:buChar char="•"/>
            </a:pPr>
            <a:r>
              <a:rPr lang="en-US" sz="1200" dirty="0" smtClean="0"/>
              <a:t>The capital pi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a:t>
            </a:r>
            <a:r>
              <a:rPr lang="en-US" sz="1200" b="0" i="0" u="none" strike="noStrike" kern="1200" baseline="0" dirty="0" smtClean="0">
                <a:solidFill>
                  <a:schemeClr val="tx1"/>
                </a:solidFill>
                <a:latin typeface="+mn-lt"/>
                <a:ea typeface="+mn-ea"/>
                <a:cs typeface="+mn-cs"/>
              </a:rPr>
              <a:t>distribution</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In </a:t>
            </a:r>
            <a:r>
              <a:rPr lang="en-US" sz="1200" b="0" i="0" u="none" strike="noStrike" kern="1200" baseline="0" dirty="0" smtClean="0">
                <a:solidFill>
                  <a:schemeClr val="tx1"/>
                </a:solidFill>
                <a:latin typeface="+mn-lt"/>
                <a:ea typeface="+mn-ea"/>
                <a:cs typeface="+mn-cs"/>
              </a:rPr>
              <a:t>practice, </a:t>
            </a:r>
            <a:r>
              <a:rPr lang="en-US" sz="1200" b="0" i="0" u="none" strike="noStrike" kern="1200" baseline="0" dirty="0" smtClean="0">
                <a:solidFill>
                  <a:schemeClr val="tx1"/>
                </a:solidFill>
                <a:latin typeface="+mn-lt"/>
                <a:ea typeface="+mn-ea"/>
                <a:cs typeface="+mn-cs"/>
              </a:rPr>
              <a:t>to increase computation speed, this Eq. is written as a sum function by taking the natural logarithm of both </a:t>
            </a:r>
            <a:r>
              <a:rPr lang="en-US" sz="1200" b="0" i="0" u="none" strike="noStrike" kern="1200" baseline="0" dirty="0" smtClean="0">
                <a:solidFill>
                  <a:schemeClr val="tx1"/>
                </a:solidFill>
                <a:latin typeface="+mn-lt"/>
                <a:ea typeface="+mn-ea"/>
                <a:cs typeface="+mn-cs"/>
              </a:rPr>
              <a:t>sides</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a:t>
            </a:r>
            <a:r>
              <a:rPr lang="en-US" sz="1200" b="0" i="0" u="none" strike="noStrike" kern="1200" baseline="0" dirty="0" smtClean="0">
                <a:solidFill>
                  <a:schemeClr val="tx1"/>
                </a:solidFill>
                <a:latin typeface="+mn-lt"/>
                <a:ea typeface="+mn-ea"/>
                <a:cs typeface="+mn-cs"/>
              </a:rPr>
              <a:t>which is called ‘</a:t>
            </a:r>
            <a:r>
              <a:rPr lang="en-US" sz="1200" b="0" i="0" u="none" strike="noStrike" kern="1200" baseline="0" dirty="0" smtClean="0">
                <a:solidFill>
                  <a:schemeClr val="tx1"/>
                </a:solidFill>
                <a:latin typeface="+mn-lt"/>
                <a:ea typeface="+mn-ea"/>
                <a:cs typeface="+mn-cs"/>
              </a:rPr>
              <a:t>‘log likelihood’</a:t>
            </a:r>
            <a:r>
              <a:rPr lang="en-US" sz="1200" b="0" i="0" u="none" strike="noStrike" kern="1200" baseline="0" dirty="0" smtClean="0">
                <a:solidFill>
                  <a:schemeClr val="tx1"/>
                </a:solidFill>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end we d</a:t>
            </a:r>
            <a:r>
              <a:rPr lang="en-AU" sz="1200" kern="1200" dirty="0" smtClean="0">
                <a:solidFill>
                  <a:schemeClr val="tx1"/>
                </a:solidFill>
                <a:effectLst/>
                <a:latin typeface="+mn-lt"/>
                <a:ea typeface="+mn-ea"/>
                <a:cs typeface="+mn-cs"/>
              </a:rPr>
              <a:t>iscard an initial part of the MC (few iterations) for Burn-in process from the total </a:t>
            </a:r>
            <a:r>
              <a:rPr lang="en-AU" sz="1200" kern="1200" dirty="0" smtClean="0">
                <a:solidFill>
                  <a:schemeClr val="tx1"/>
                </a:solidFill>
                <a:effectLst/>
                <a:latin typeface="+mn-lt"/>
                <a:ea typeface="+mn-ea"/>
                <a:cs typeface="+mn-cs"/>
              </a:rPr>
              <a:t>sample size (or chain</a:t>
            </a:r>
            <a:r>
              <a:rPr lang="en-AU" sz="1200" kern="1200" baseline="0" dirty="0" smtClean="0">
                <a:solidFill>
                  <a:schemeClr val="tx1"/>
                </a:solidFill>
                <a:effectLst/>
                <a:latin typeface="+mn-lt"/>
                <a:ea typeface="+mn-ea"/>
                <a:cs typeface="+mn-cs"/>
              </a:rPr>
              <a:t> length</a:t>
            </a:r>
            <a:r>
              <a:rPr lang="en-AU" sz="1200"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a:t>
            </a:r>
            <a:r>
              <a:rPr lang="en-US" baseline="0" dirty="0" smtClean="0"/>
              <a:t>part </a:t>
            </a:r>
            <a:r>
              <a:rPr lang="en-US" baseline="0" dirty="0" smtClean="0"/>
              <a:t>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a:t>
            </a:r>
            <a:r>
              <a:rPr lang="en-AU" sz="1200" kern="1200" baseline="0" dirty="0" smtClean="0">
                <a:solidFill>
                  <a:schemeClr val="tx1"/>
                </a:solidFill>
                <a:effectLst/>
                <a:latin typeface="+mn-lt"/>
                <a:ea typeface="+mn-ea"/>
                <a:cs typeface="+mn-cs"/>
              </a:rPr>
              <a:t>simply based </a:t>
            </a:r>
            <a:r>
              <a:rPr lang="en-AU" sz="1200" kern="1200" baseline="0" dirty="0" smtClean="0">
                <a:solidFill>
                  <a:schemeClr val="tx1"/>
                </a:solidFill>
                <a:effectLst/>
                <a:latin typeface="+mn-lt"/>
                <a:ea typeface="+mn-ea"/>
                <a:cs typeface="+mn-cs"/>
              </a:rPr>
              <a:t>on carbon mass balance.</a:t>
            </a:r>
          </a:p>
          <a:p>
            <a:pPr marL="171450" indent="-171450">
              <a:buFont typeface="Arial"/>
              <a:buChar char="•"/>
            </a:pPr>
            <a:r>
              <a:rPr lang="en-US" sz="1200" kern="1200" dirty="0" smtClean="0">
                <a:solidFill>
                  <a:schemeClr val="tx1"/>
                </a:solidFill>
                <a:effectLst/>
                <a:latin typeface="+mn-lt"/>
                <a:ea typeface="+mn-ea"/>
                <a:cs typeface="+mn-cs"/>
              </a:rPr>
              <a:t>So </a:t>
            </a:r>
            <a:r>
              <a:rPr lang="en-US" sz="1200" kern="1200" dirty="0" smtClean="0">
                <a:solidFill>
                  <a:schemeClr val="tx1"/>
                </a:solidFill>
                <a:effectLst/>
                <a:latin typeface="+mn-lt"/>
                <a:ea typeface="+mn-ea"/>
                <a:cs typeface="+mn-cs"/>
              </a:rPr>
              <a:t>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a:t>
            </a:r>
            <a:r>
              <a:rPr lang="en-AU" sz="1200" kern="1200" baseline="0" dirty="0" smtClean="0">
                <a:solidFill>
                  <a:schemeClr val="tx1"/>
                </a:solidFill>
                <a:effectLst/>
                <a:latin typeface="+mn-lt"/>
                <a:ea typeface="+mn-ea"/>
                <a:cs typeface="+mn-cs"/>
              </a:rPr>
              <a:t>carbon utilized </a:t>
            </a:r>
            <a:r>
              <a:rPr lang="en-AU" sz="1200" kern="1200" baseline="0" dirty="0" smtClean="0">
                <a:solidFill>
                  <a:schemeClr val="tx1"/>
                </a:solidFill>
                <a:effectLst/>
                <a:latin typeface="+mn-lt"/>
                <a:ea typeface="+mn-ea"/>
                <a:cs typeface="+mn-cs"/>
              </a:rPr>
              <a:t>for </a:t>
            </a:r>
            <a:r>
              <a:rPr lang="en-AU" sz="1200" kern="1200" baseline="0" dirty="0" smtClean="0">
                <a:solidFill>
                  <a:schemeClr val="tx1"/>
                </a:solidFill>
                <a:effectLst/>
                <a:latin typeface="+mn-lt"/>
                <a:ea typeface="+mn-ea"/>
                <a:cs typeface="+mn-cs"/>
              </a:rPr>
              <a:t>immediate </a:t>
            </a:r>
            <a:r>
              <a:rPr lang="en-AU" sz="1200" kern="1200" baseline="0" dirty="0" smtClean="0">
                <a:solidFill>
                  <a:schemeClr val="tx1"/>
                </a:solidFill>
                <a:effectLst/>
                <a:latin typeface="+mn-lt"/>
                <a:ea typeface="+mn-ea"/>
                <a:cs typeface="+mn-cs"/>
              </a:rPr>
              <a:t>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draught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After </a:t>
            </a:r>
            <a:r>
              <a:rPr lang="en-AU" sz="1200" kern="1200" baseline="0" dirty="0" smtClean="0">
                <a:solidFill>
                  <a:schemeClr val="tx1"/>
                </a:solidFill>
                <a:effectLst/>
                <a:latin typeface="+mn-lt"/>
                <a:ea typeface="+mn-ea"/>
                <a:cs typeface="+mn-cs"/>
              </a:rPr>
              <a:t>analysing </a:t>
            </a:r>
            <a:r>
              <a:rPr lang="en-AU" sz="1200" kern="1200" baseline="0" dirty="0" smtClean="0">
                <a:solidFill>
                  <a:schemeClr val="tx1"/>
                </a:solidFill>
                <a:effectLst/>
                <a:latin typeface="+mn-lt"/>
                <a:ea typeface="+mn-ea"/>
                <a:cs typeface="+mn-cs"/>
              </a:rPr>
              <a:t>that </a:t>
            </a:r>
            <a:r>
              <a:rPr lang="en-AU" sz="1200" kern="1200" baseline="0" dirty="0" smtClean="0">
                <a:solidFill>
                  <a:schemeClr val="tx1"/>
                </a:solidFill>
                <a:effectLst/>
                <a:latin typeface="+mn-lt"/>
                <a:ea typeface="+mn-ea"/>
                <a:cs typeface="+mn-cs"/>
              </a:rPr>
              <a:t>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a:t>
            </a:r>
            <a:r>
              <a:rPr lang="en-AU" sz="1200" kern="1200" baseline="0" dirty="0" smtClean="0">
                <a:solidFill>
                  <a:schemeClr val="tx1"/>
                </a:solidFill>
                <a:effectLst/>
                <a:latin typeface="+mn-lt"/>
                <a:ea typeface="+mn-ea"/>
                <a:cs typeface="+mn-cs"/>
              </a:rPr>
              <a:t>from </a:t>
            </a:r>
            <a:r>
              <a:rPr lang="en-AU" sz="1200" kern="1200" baseline="0" dirty="0" smtClean="0">
                <a:solidFill>
                  <a:schemeClr val="tx1"/>
                </a:solidFill>
                <a:effectLst/>
                <a:latin typeface="+mn-lt"/>
                <a:ea typeface="+mn-ea"/>
                <a:cs typeface="+mn-cs"/>
              </a:rPr>
              <a:t>GPP </a:t>
            </a:r>
            <a:r>
              <a:rPr lang="en-AU" sz="1200" kern="1200" baseline="0" dirty="0" smtClean="0">
                <a:solidFill>
                  <a:schemeClr val="tx1"/>
                </a:solidFill>
                <a:effectLst/>
                <a:latin typeface="+mn-lt"/>
                <a:ea typeface="+mn-ea"/>
                <a:cs typeface="+mn-cs"/>
              </a:rPr>
              <a:t>(considering foliage allocation fraction and growth respiration) minus </a:t>
            </a:r>
            <a:r>
              <a:rPr lang="en-AU" sz="1200" kern="1200" baseline="0" dirty="0" smtClean="0">
                <a:solidFill>
                  <a:schemeClr val="tx1"/>
                </a:solidFill>
                <a:effectLst/>
                <a:latin typeface="+mn-lt"/>
                <a:ea typeface="+mn-ea"/>
                <a:cs typeface="+mn-cs"/>
              </a:rPr>
              <a:t>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a:t>
            </a:r>
            <a:r>
              <a:rPr lang="en-AU" sz="1200" kern="1200" dirty="0" smtClean="0">
                <a:solidFill>
                  <a:schemeClr val="tx1"/>
                </a:solidFill>
                <a:effectLst/>
                <a:latin typeface="+mn-lt"/>
                <a:ea typeface="+mn-ea"/>
                <a:cs typeface="+mn-cs"/>
              </a:rPr>
              <a:t>root.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Now talking</a:t>
            </a:r>
            <a:r>
              <a:rPr lang="en-AU" baseline="0" dirty="0" smtClean="0"/>
              <a:t> about the data, </a:t>
            </a:r>
            <a:r>
              <a:rPr lang="en-AU" dirty="0" smtClean="0"/>
              <a:t>We </a:t>
            </a:r>
            <a:r>
              <a:rPr lang="en-AU" dirty="0" smtClean="0"/>
              <a:t>are very much thankful t</a:t>
            </a:r>
            <a:r>
              <a:rPr lang="en-AU" baseline="0" dirty="0" smtClean="0"/>
              <a:t>o Court who’s enormous effort makes the starting point of this </a:t>
            </a:r>
            <a:r>
              <a:rPr lang="en-AU" baseline="0" dirty="0" smtClean="0"/>
              <a:t>project. </a:t>
            </a:r>
            <a:r>
              <a:rPr lang="en-AU" dirty="0" smtClean="0"/>
              <a:t>He </a:t>
            </a:r>
            <a:r>
              <a:rPr lang="en-AU" dirty="0" smtClean="0"/>
              <a:t>did the belowground sink limitation </a:t>
            </a:r>
            <a:r>
              <a:rPr lang="en-AU" dirty="0" smtClean="0"/>
              <a:t>pot experiment </a:t>
            </a:r>
            <a:r>
              <a:rPr lang="en-AU" dirty="0" smtClean="0"/>
              <a:t>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a:t>
            </a:r>
            <a:r>
              <a:rPr lang="en-AU" baseline="0" dirty="0" smtClean="0"/>
              <a:t>. So </a:t>
            </a:r>
            <a:r>
              <a:rPr lang="en-AU" baseline="0" dirty="0" smtClean="0"/>
              <a:t>each experimental block </a:t>
            </a:r>
            <a:r>
              <a:rPr lang="en-AU" baseline="0" dirty="0" smtClean="0"/>
              <a:t>contained </a:t>
            </a:r>
            <a:r>
              <a:rPr lang="en-AU" baseline="0" dirty="0" smtClean="0"/>
              <a:t>a complete replicate set of six container volumes as well as one Free </a:t>
            </a:r>
            <a:r>
              <a:rPr lang="en-AU" baseline="0" dirty="0" smtClean="0"/>
              <a:t>seedling. </a:t>
            </a:r>
            <a:r>
              <a:rPr lang="en-AU" dirty="0" smtClean="0"/>
              <a:t>He </a:t>
            </a:r>
            <a:r>
              <a:rPr lang="en-AU" dirty="0" smtClean="0"/>
              <a:t>made a whole set of measurements and among those I will briefly talk about the ones that</a:t>
            </a:r>
            <a:r>
              <a:rPr lang="en-AU" baseline="0" dirty="0" smtClean="0"/>
              <a:t> we use to </a:t>
            </a:r>
            <a:r>
              <a:rPr lang="en-AU" baseline="0" dirty="0" smtClean="0"/>
              <a:t>setup </a:t>
            </a:r>
            <a:r>
              <a:rPr lang="en-AU" baseline="0" dirty="0" smtClean="0"/>
              <a:t>our DA framework</a:t>
            </a:r>
            <a:r>
              <a:rPr lang="en-AU" baseline="0" dirty="0" smtClean="0"/>
              <a:t>.</a:t>
            </a:r>
            <a:endParaRPr lang="en-US" dirty="0" smtClean="0"/>
          </a:p>
          <a:p>
            <a:pPr marL="171450" indent="-171450">
              <a:buFont typeface="Arial"/>
              <a:buChar char="•"/>
            </a:pPr>
            <a:r>
              <a:rPr lang="en-US" dirty="0" smtClean="0"/>
              <a:t>Now looking at the model I would start</a:t>
            </a:r>
            <a:r>
              <a:rPr lang="en-US" baseline="0" dirty="0" smtClean="0"/>
              <a:t> from the main box of </a:t>
            </a:r>
            <a:r>
              <a:rPr lang="en-US" baseline="0" dirty="0" smtClean="0"/>
              <a:t>GPP. </a:t>
            </a:r>
            <a:r>
              <a:rPr lang="en-US" dirty="0" smtClean="0"/>
              <a:t>So </a:t>
            </a:r>
            <a:r>
              <a:rPr lang="en-US" dirty="0" smtClean="0"/>
              <a:t>we </a:t>
            </a:r>
            <a:r>
              <a:rPr lang="en-US" sz="1200" b="0" i="0" u="none" strike="noStrike" kern="1200" baseline="0" dirty="0" smtClean="0">
                <a:solidFill>
                  <a:schemeClr val="tx1"/>
                </a:solidFill>
                <a:latin typeface="+mn-lt"/>
                <a:ea typeface="+mn-ea"/>
                <a:cs typeface="+mn-cs"/>
              </a:rPr>
              <a:t>estimate </a:t>
            </a:r>
            <a:r>
              <a:rPr lang="en-US" sz="1200" b="0" i="0" u="none" strike="noStrike" kern="1200" baseline="0" dirty="0" smtClean="0">
                <a:solidFill>
                  <a:schemeClr val="tx1"/>
                </a:solidFill>
                <a:latin typeface="+mn-lt"/>
                <a:ea typeface="+mn-ea"/>
                <a:cs typeface="+mn-cs"/>
              </a:rPr>
              <a:t>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 </a:t>
            </a:r>
            <a:r>
              <a:rPr lang="en-US" dirty="0" smtClean="0"/>
              <a:t>The</a:t>
            </a:r>
            <a:r>
              <a:rPr lang="en-US" baseline="0" dirty="0" smtClean="0"/>
              <a:t> </a:t>
            </a:r>
            <a:r>
              <a:rPr lang="en-US" baseline="0" dirty="0" smtClean="0"/>
              <a:t>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a:t>
            </a:r>
            <a:r>
              <a:rPr lang="en-US" baseline="0" dirty="0" smtClean="0"/>
              <a:t>which </a:t>
            </a:r>
            <a:r>
              <a:rPr lang="en-US" baseline="0" dirty="0" smtClean="0"/>
              <a:t>are obtained from </a:t>
            </a:r>
            <a:r>
              <a:rPr lang="en-US" dirty="0" smtClean="0"/>
              <a:t>the </a:t>
            </a:r>
            <a:r>
              <a:rPr lang="en-US" dirty="0" err="1" smtClean="0"/>
              <a:t>ACi</a:t>
            </a:r>
            <a:r>
              <a:rPr lang="en-US" dirty="0" smtClean="0"/>
              <a:t> curves. </a:t>
            </a: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a:t>
            </a:r>
            <a:r>
              <a:rPr lang="en-AU" sz="1200" kern="1200" baseline="0" dirty="0" smtClean="0">
                <a:solidFill>
                  <a:schemeClr val="tx1"/>
                </a:solidFill>
                <a:effectLst/>
                <a:latin typeface="+mn-lt"/>
                <a:ea typeface="+mn-ea"/>
                <a:cs typeface="+mn-cs"/>
              </a:rPr>
              <a:t>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a:t>
            </a:r>
            <a:r>
              <a:rPr lang="en-AU" baseline="0" dirty="0" smtClean="0"/>
              <a:t>coefficient </a:t>
            </a:r>
            <a:r>
              <a:rPr lang="en-AU" sz="1200" kern="1200" dirty="0" smtClean="0">
                <a:solidFill>
                  <a:schemeClr val="tx1"/>
                </a:solidFill>
                <a:effectLst/>
                <a:latin typeface="+mn-lt"/>
                <a:ea typeface="+mn-ea"/>
                <a:cs typeface="+mn-cs"/>
              </a:rPr>
              <a:t>‘b</a:t>
            </a:r>
            <a:r>
              <a:rPr lang="en-AU" sz="1200" kern="1200" dirty="0" smtClean="0">
                <a:solidFill>
                  <a:schemeClr val="tx1"/>
                </a:solidFill>
                <a:effectLst/>
                <a:latin typeface="+mn-lt"/>
                <a:ea typeface="+mn-ea"/>
                <a:cs typeface="+mn-cs"/>
              </a:rPr>
              <a:t>’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a:t>
            </a:r>
            <a:r>
              <a:rPr lang="en-AU" sz="1200" kern="1200" dirty="0" smtClean="0">
                <a:solidFill>
                  <a:schemeClr val="tx1"/>
                </a:solidFill>
                <a:effectLst/>
                <a:latin typeface="+mn-lt"/>
                <a:ea typeface="+mn-ea"/>
                <a:cs typeface="+mn-cs"/>
              </a:rPr>
              <a:t>treatment.</a:t>
            </a:r>
            <a:r>
              <a:rPr lang="en-AU" sz="1200" kern="1200" baseline="0" dirty="0" smtClean="0">
                <a:solidFill>
                  <a:schemeClr val="tx1"/>
                </a:solidFill>
                <a:effectLst/>
                <a:latin typeface="+mn-lt"/>
                <a:ea typeface="+mn-ea"/>
                <a:cs typeface="+mn-cs"/>
              </a:rPr>
              <a:t> </a:t>
            </a:r>
            <a:r>
              <a:rPr lang="en-AU" dirty="0" smtClean="0">
                <a:effectLst/>
              </a:rPr>
              <a:t>So</a:t>
            </a:r>
            <a:r>
              <a:rPr lang="en-AU" baseline="0" dirty="0" smtClean="0">
                <a:effectLst/>
              </a:rPr>
              <a:t> </a:t>
            </a:r>
            <a:r>
              <a:rPr lang="en-AU" baseline="0" dirty="0" smtClean="0">
                <a:effectLst/>
              </a:rPr>
              <a:t>lets</a:t>
            </a:r>
            <a:r>
              <a:rPr lang="en-AU" dirty="0" smtClean="0">
                <a:effectLst/>
              </a:rPr>
              <a:t> put a tick on </a:t>
            </a:r>
            <a:r>
              <a:rPr lang="en-AU" dirty="0" smtClean="0">
                <a:effectLst/>
              </a:rPr>
              <a:t>the GPP </a:t>
            </a:r>
            <a:r>
              <a:rPr lang="en-AU" dirty="0" smtClean="0">
                <a:effectLst/>
              </a:rPr>
              <a:t>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8541" y="1621985"/>
            <a:ext cx="7803436" cy="1119193"/>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7077" y="2958730"/>
            <a:ext cx="6426359" cy="1334329"/>
          </a:xfrm>
        </p:spPr>
        <p:txBody>
          <a:bodyPr/>
          <a:lstStyle>
            <a:lvl1pPr marL="0" indent="0" algn="ctr">
              <a:buNone/>
              <a:defRPr>
                <a:solidFill>
                  <a:schemeClr val="tx1">
                    <a:tint val="75000"/>
                  </a:schemeClr>
                </a:solidFill>
              </a:defRPr>
            </a:lvl1pPr>
            <a:lvl2pPr marL="460858" indent="0" algn="ctr">
              <a:buNone/>
              <a:defRPr>
                <a:solidFill>
                  <a:schemeClr val="tx1">
                    <a:tint val="75000"/>
                  </a:schemeClr>
                </a:solidFill>
              </a:defRPr>
            </a:lvl2pPr>
            <a:lvl3pPr marL="921715" indent="0" algn="ctr">
              <a:buNone/>
              <a:defRPr>
                <a:solidFill>
                  <a:schemeClr val="tx1">
                    <a:tint val="75000"/>
                  </a:schemeClr>
                </a:solidFill>
              </a:defRPr>
            </a:lvl3pPr>
            <a:lvl4pPr marL="1382573" indent="0" algn="ctr">
              <a:buNone/>
              <a:defRPr>
                <a:solidFill>
                  <a:schemeClr val="tx1">
                    <a:tint val="75000"/>
                  </a:schemeClr>
                </a:solidFill>
              </a:defRPr>
            </a:lvl4pPr>
            <a:lvl5pPr marL="1843430" indent="0" algn="ctr">
              <a:buNone/>
              <a:defRPr>
                <a:solidFill>
                  <a:schemeClr val="tx1">
                    <a:tint val="75000"/>
                  </a:schemeClr>
                </a:solidFill>
              </a:defRPr>
            </a:lvl5pPr>
            <a:lvl6pPr marL="2304288" indent="0" algn="ctr">
              <a:buNone/>
              <a:defRPr>
                <a:solidFill>
                  <a:schemeClr val="tx1">
                    <a:tint val="75000"/>
                  </a:schemeClr>
                </a:solidFill>
              </a:defRPr>
            </a:lvl6pPr>
            <a:lvl7pPr marL="2765146" indent="0" algn="ctr">
              <a:buNone/>
              <a:defRPr>
                <a:solidFill>
                  <a:schemeClr val="tx1">
                    <a:tint val="75000"/>
                  </a:schemeClr>
                </a:solidFill>
              </a:defRPr>
            </a:lvl7pPr>
            <a:lvl8pPr marL="3226003" indent="0" algn="ctr">
              <a:buNone/>
              <a:defRPr>
                <a:solidFill>
                  <a:schemeClr val="tx1">
                    <a:tint val="75000"/>
                  </a:schemeClr>
                </a:solidFill>
              </a:defRPr>
            </a:lvl8pPr>
            <a:lvl9pPr marL="3686861"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5872" y="209094"/>
            <a:ext cx="2065616" cy="4455016"/>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9026" y="209094"/>
            <a:ext cx="6043839" cy="44550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5198" y="3355162"/>
            <a:ext cx="7803436" cy="103700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5198" y="2213005"/>
            <a:ext cx="7803436" cy="1142156"/>
          </a:xfrm>
        </p:spPr>
        <p:txBody>
          <a:bodyPr anchor="b"/>
          <a:lstStyle>
            <a:lvl1pPr marL="0" indent="0">
              <a:buNone/>
              <a:defRPr sz="2000">
                <a:solidFill>
                  <a:schemeClr val="tx1">
                    <a:tint val="75000"/>
                  </a:schemeClr>
                </a:solidFill>
              </a:defRPr>
            </a:lvl1pPr>
            <a:lvl2pPr marL="460858" indent="0">
              <a:buNone/>
              <a:defRPr sz="1800">
                <a:solidFill>
                  <a:schemeClr val="tx1">
                    <a:tint val="75000"/>
                  </a:schemeClr>
                </a:solidFill>
              </a:defRPr>
            </a:lvl2pPr>
            <a:lvl3pPr marL="921715" indent="0">
              <a:buNone/>
              <a:defRPr sz="1600">
                <a:solidFill>
                  <a:schemeClr val="tx1">
                    <a:tint val="75000"/>
                  </a:schemeClr>
                </a:solidFill>
              </a:defRPr>
            </a:lvl3pPr>
            <a:lvl4pPr marL="1382573" indent="0">
              <a:buNone/>
              <a:defRPr sz="1400">
                <a:solidFill>
                  <a:schemeClr val="tx1">
                    <a:tint val="75000"/>
                  </a:schemeClr>
                </a:solidFill>
              </a:defRPr>
            </a:lvl4pPr>
            <a:lvl5pPr marL="1843430" indent="0">
              <a:buNone/>
              <a:defRPr sz="1400">
                <a:solidFill>
                  <a:schemeClr val="tx1">
                    <a:tint val="75000"/>
                  </a:schemeClr>
                </a:solidFill>
              </a:defRPr>
            </a:lvl5pPr>
            <a:lvl6pPr marL="2304288" indent="0">
              <a:buNone/>
              <a:defRPr sz="1400">
                <a:solidFill>
                  <a:schemeClr val="tx1">
                    <a:tint val="75000"/>
                  </a:schemeClr>
                </a:solidFill>
              </a:defRPr>
            </a:lvl6pPr>
            <a:lvl7pPr marL="2765146" indent="0">
              <a:buNone/>
              <a:defRPr sz="1400">
                <a:solidFill>
                  <a:schemeClr val="tx1">
                    <a:tint val="75000"/>
                  </a:schemeClr>
                </a:solidFill>
              </a:defRPr>
            </a:lvl7pPr>
            <a:lvl8pPr marL="3226003" indent="0">
              <a:buNone/>
              <a:defRPr sz="1400">
                <a:solidFill>
                  <a:schemeClr val="tx1">
                    <a:tint val="75000"/>
                  </a:schemeClr>
                </a:solidFill>
              </a:defRPr>
            </a:lvl8pPr>
            <a:lvl9pPr marL="36868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9027"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66761"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9026" y="1168747"/>
            <a:ext cx="4056321"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9026" y="1655825"/>
            <a:ext cx="4056321"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63576" y="1168747"/>
            <a:ext cx="4057913"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576" y="1655825"/>
            <a:ext cx="4057913"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1/02/17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1/02/17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1/02/17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9028" y="207884"/>
            <a:ext cx="3020326" cy="884719"/>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89328" y="207887"/>
            <a:ext cx="5132161" cy="445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9028" y="1092604"/>
            <a:ext cx="3020326" cy="357150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9445" y="3654902"/>
            <a:ext cx="5508308" cy="431482"/>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9445" y="466531"/>
            <a:ext cx="5508308" cy="3132773"/>
          </a:xfrm>
        </p:spPr>
        <p:txBody>
          <a:bodyPr/>
          <a:lstStyle>
            <a:lvl1pPr marL="0" indent="0">
              <a:buNone/>
              <a:defRPr sz="3200"/>
            </a:lvl1pPr>
            <a:lvl2pPr marL="460858" indent="0">
              <a:buNone/>
              <a:defRPr sz="2800"/>
            </a:lvl2pPr>
            <a:lvl3pPr marL="921715" indent="0">
              <a:buNone/>
              <a:defRPr sz="2400"/>
            </a:lvl3pPr>
            <a:lvl4pPr marL="1382573" indent="0">
              <a:buNone/>
              <a:defRPr sz="2000"/>
            </a:lvl4pPr>
            <a:lvl5pPr marL="1843430" indent="0">
              <a:buNone/>
              <a:defRPr sz="2000"/>
            </a:lvl5pPr>
            <a:lvl6pPr marL="2304288" indent="0">
              <a:buNone/>
              <a:defRPr sz="2000"/>
            </a:lvl6pPr>
            <a:lvl7pPr marL="2765146" indent="0">
              <a:buNone/>
              <a:defRPr sz="2000"/>
            </a:lvl7pPr>
            <a:lvl8pPr marL="3226003" indent="0">
              <a:buNone/>
              <a:defRPr sz="2000"/>
            </a:lvl8pPr>
            <a:lvl9pPr marL="3686861" indent="0">
              <a:buNone/>
              <a:defRPr sz="2000"/>
            </a:lvl9pPr>
          </a:lstStyle>
          <a:p>
            <a:endParaRPr lang="en-AU"/>
          </a:p>
        </p:txBody>
      </p:sp>
      <p:sp>
        <p:nvSpPr>
          <p:cNvPr id="4" name="Text Placeholder 3"/>
          <p:cNvSpPr>
            <a:spLocks noGrp="1"/>
          </p:cNvSpPr>
          <p:nvPr>
            <p:ph type="body" sz="half" idx="2"/>
          </p:nvPr>
        </p:nvSpPr>
        <p:spPr>
          <a:xfrm>
            <a:off x="1799445" y="4086385"/>
            <a:ext cx="5508308" cy="61277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026" y="209094"/>
            <a:ext cx="8262462" cy="870215"/>
          </a:xfrm>
          <a:prstGeom prst="rect">
            <a:avLst/>
          </a:prstGeom>
        </p:spPr>
        <p:txBody>
          <a:bodyPr vert="horz" lIns="92172" tIns="46086" rIns="92172" bIns="46086"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9026" y="1218302"/>
            <a:ext cx="8262462" cy="3445808"/>
          </a:xfrm>
          <a:prstGeom prst="rect">
            <a:avLst/>
          </a:prstGeom>
        </p:spPr>
        <p:txBody>
          <a:bodyPr vert="horz" lIns="92172" tIns="46086" rIns="92172" bIns="460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9026" y="4839361"/>
            <a:ext cx="2142120" cy="277985"/>
          </a:xfrm>
          <a:prstGeom prst="rect">
            <a:avLst/>
          </a:prstGeom>
        </p:spPr>
        <p:txBody>
          <a:bodyPr vert="horz" lIns="92172" tIns="46086" rIns="92172" bIns="46086" rtlCol="0" anchor="ctr"/>
          <a:lstStyle>
            <a:lvl1pPr algn="l">
              <a:defRPr sz="1200">
                <a:solidFill>
                  <a:schemeClr val="tx1">
                    <a:tint val="75000"/>
                  </a:schemeClr>
                </a:solidFill>
              </a:defRPr>
            </a:lvl1pPr>
          </a:lstStyle>
          <a:p>
            <a:fld id="{747BD9CF-C612-43A8-B934-5CF47C06606C}" type="datetimeFigureOut">
              <a:rPr lang="en-AU" smtClean="0"/>
              <a:t>1/02/17</a:t>
            </a:fld>
            <a:endParaRPr lang="en-AU"/>
          </a:p>
        </p:txBody>
      </p:sp>
      <p:sp>
        <p:nvSpPr>
          <p:cNvPr id="5" name="Footer Placeholder 4"/>
          <p:cNvSpPr>
            <a:spLocks noGrp="1"/>
          </p:cNvSpPr>
          <p:nvPr>
            <p:ph type="ftr" sz="quarter" idx="3"/>
          </p:nvPr>
        </p:nvSpPr>
        <p:spPr>
          <a:xfrm>
            <a:off x="3136678" y="4839361"/>
            <a:ext cx="2907162" cy="277985"/>
          </a:xfrm>
          <a:prstGeom prst="rect">
            <a:avLst/>
          </a:prstGeom>
        </p:spPr>
        <p:txBody>
          <a:bodyPr vert="horz" lIns="92172" tIns="46086" rIns="92172" bIns="46086"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79368" y="4839361"/>
            <a:ext cx="2142120" cy="277985"/>
          </a:xfrm>
          <a:prstGeom prst="rect">
            <a:avLst/>
          </a:prstGeom>
        </p:spPr>
        <p:txBody>
          <a:bodyPr vert="horz" lIns="92172" tIns="46086" rIns="92172" bIns="46086"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21715" rtl="0" eaLnBrk="1" latinLnBrk="0" hangingPunct="1">
        <a:spcBef>
          <a:spcPct val="0"/>
        </a:spcBef>
        <a:buNone/>
        <a:defRPr sz="4400" kern="1200">
          <a:solidFill>
            <a:schemeClr val="tx1"/>
          </a:solidFill>
          <a:latin typeface="+mj-lt"/>
          <a:ea typeface="+mj-ea"/>
          <a:cs typeface="+mj-cs"/>
        </a:defRPr>
      </a:lvl1pPr>
    </p:titleStyle>
    <p:bodyStyle>
      <a:lvl1pPr marL="345643" indent="-345643" algn="l" defTabSz="9217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8894" indent="-288036" algn="l" defTabSz="92171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52144" indent="-230429" algn="l" defTabSz="9217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1300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73859"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34717"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95574"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5643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17290"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Microsoft_Equation1.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8.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16.emf"/><Relationship Id="rId13" Type="http://schemas.openxmlformats.org/officeDocument/2006/relationships/oleObject" Target="../embeddings/oleObject11.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2.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4002" y="1294898"/>
            <a:ext cx="3759368" cy="1681231"/>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a:t>Grow limitless </a:t>
            </a:r>
          </a:p>
          <a:p>
            <a:pPr marL="0" indent="0" algn="ctr">
              <a:buNone/>
            </a:pPr>
            <a:r>
              <a:rPr lang="en-AU" sz="2800" b="1" dirty="0"/>
              <a:t>or </a:t>
            </a:r>
          </a:p>
          <a:p>
            <a:pPr marL="0" indent="0" algn="ctr">
              <a:buNone/>
            </a:pPr>
            <a:r>
              <a:rPr lang="en-AU" sz="2800" b="1" dirty="0"/>
              <a:t>Store for the future!!</a:t>
            </a:r>
            <a:endParaRPr lang="en-US" sz="2800" b="1" dirty="0">
              <a:latin typeface="Trebuchet MS" pitchFamily="34" charset="0"/>
            </a:endParaRPr>
          </a:p>
        </p:txBody>
      </p:sp>
      <p:pic>
        <p:nvPicPr>
          <p:cNvPr id="2" name="Picture 1"/>
          <p:cNvPicPr>
            <a:picLocks noChangeAspect="1"/>
          </p:cNvPicPr>
          <p:nvPr/>
        </p:nvPicPr>
        <p:blipFill>
          <a:blip r:embed="rId3"/>
          <a:stretch>
            <a:fillRect/>
          </a:stretch>
        </p:blipFill>
        <p:spPr>
          <a:xfrm>
            <a:off x="5625281" y="490830"/>
            <a:ext cx="3230412" cy="1633113"/>
          </a:xfrm>
          <a:prstGeom prst="rect">
            <a:avLst/>
          </a:prstGeom>
        </p:spPr>
      </p:pic>
      <p:pic>
        <p:nvPicPr>
          <p:cNvPr id="5" name="Picture 4"/>
          <p:cNvPicPr>
            <a:picLocks noChangeAspect="1"/>
          </p:cNvPicPr>
          <p:nvPr/>
        </p:nvPicPr>
        <p:blipFill>
          <a:blip r:embed="rId4"/>
          <a:stretch>
            <a:fillRect/>
          </a:stretch>
        </p:blipFill>
        <p:spPr>
          <a:xfrm>
            <a:off x="5602394" y="2932392"/>
            <a:ext cx="3320159" cy="2017357"/>
          </a:xfrm>
          <a:prstGeom prst="rect">
            <a:avLst/>
          </a:prstGeom>
        </p:spPr>
      </p:pic>
      <p:sp>
        <p:nvSpPr>
          <p:cNvPr id="6" name="Action Button: Help 5">
            <a:hlinkClick r:id="" action="ppaction://noaction" highlightClick="1"/>
          </p:cNvPr>
          <p:cNvSpPr/>
          <p:nvPr/>
        </p:nvSpPr>
        <p:spPr>
          <a:xfrm>
            <a:off x="6976009" y="2245159"/>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903714" y="3560905"/>
            <a:ext cx="650660" cy="657873"/>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554495"/>
            <a:ext cx="3922562" cy="374918"/>
          </a:xfrm>
          <a:prstGeom prst="rect">
            <a:avLst/>
          </a:prstGeom>
        </p:spPr>
        <p:txBody>
          <a:bodyPr wrap="square" lIns="92172" tIns="46086" rIns="92172" bIns="46086">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2516"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9" name="Rectangle 8"/>
          <p:cNvSpPr/>
          <p:nvPr/>
        </p:nvSpPr>
        <p:spPr>
          <a:xfrm>
            <a:off x="27944" y="2464450"/>
            <a:ext cx="4428631" cy="1499670"/>
          </a:xfrm>
          <a:prstGeom prst="rect">
            <a:avLst/>
          </a:prstGeom>
        </p:spPr>
        <p:txBody>
          <a:bodyPr wrap="square" lIns="92172" tIns="46086" rIns="92172" bIns="46086">
            <a:spAutoFit/>
          </a:bodyPr>
          <a:lstStyle/>
          <a:p>
            <a:pPr marL="288036" indent="-288036">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8036" indent="-288036">
              <a:buFont typeface="Arial"/>
              <a:buChar char="•"/>
            </a:pPr>
            <a:r>
              <a:rPr lang="en-US" dirty="0"/>
              <a:t>Q</a:t>
            </a:r>
            <a:r>
              <a:rPr lang="en-US" baseline="-25000" dirty="0"/>
              <a:t>10</a:t>
            </a:r>
            <a:r>
              <a:rPr lang="en-US" dirty="0"/>
              <a:t> </a:t>
            </a:r>
            <a:r>
              <a:rPr lang="en-US" dirty="0" smtClean="0"/>
              <a:t>= 1.86</a:t>
            </a:r>
            <a:endParaRPr lang="en-AU" dirty="0"/>
          </a:p>
          <a:p>
            <a:pPr marL="288036" indent="-288036">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8036" indent="-288036">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6298" y="1002510"/>
          <a:ext cx="2679243" cy="518906"/>
        </p:xfrm>
        <a:graphic>
          <a:graphicData uri="http://schemas.openxmlformats.org/presentationml/2006/ole">
            <mc:AlternateContent xmlns:mc="http://schemas.openxmlformats.org/markup-compatibility/2006">
              <mc:Choice xmlns:v="urn:schemas-microsoft-com:vml" Requires="v">
                <p:oleObj spid="_x0000_s2517"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6298" y="1002510"/>
                        <a:ext cx="2679243" cy="518906"/>
                      </a:xfrm>
                      <a:prstGeom prst="rect">
                        <a:avLst/>
                      </a:prstGeom>
                    </p:spPr>
                  </p:pic>
                </p:oleObj>
              </mc:Fallback>
            </mc:AlternateContent>
          </a:graphicData>
        </a:graphic>
      </p:graphicFrame>
      <p:sp>
        <p:nvSpPr>
          <p:cNvPr id="39" name="Rectangle 3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418133487"/>
              </p:ext>
            </p:extLst>
          </p:nvPr>
        </p:nvGraphicFramePr>
        <p:xfrm>
          <a:off x="493713" y="1611313"/>
          <a:ext cx="1733550" cy="719137"/>
        </p:xfrm>
        <a:graphic>
          <a:graphicData uri="http://schemas.openxmlformats.org/presentationml/2006/ole">
            <mc:AlternateContent xmlns:mc="http://schemas.openxmlformats.org/markup-compatibility/2006">
              <mc:Choice xmlns:v="urn:schemas-microsoft-com:vml" Requires="v">
                <p:oleObj spid="_x0000_s2518" name="Equation" r:id="rId8" imgW="1117600" imgH="457200" progId="Equation.3">
                  <p:embed/>
                </p:oleObj>
              </mc:Choice>
              <mc:Fallback>
                <p:oleObj name="Equation" r:id="rId8" imgW="1117600" imgH="457200" progId="Equation.3">
                  <p:embed/>
                  <p:pic>
                    <p:nvPicPr>
                      <p:cNvPr id="0" name=""/>
                      <p:cNvPicPr/>
                      <p:nvPr/>
                    </p:nvPicPr>
                    <p:blipFill>
                      <a:blip r:embed="rId9"/>
                      <a:stretch>
                        <a:fillRect/>
                      </a:stretch>
                    </p:blipFill>
                    <p:spPr>
                      <a:xfrm>
                        <a:off x="493713" y="1611313"/>
                        <a:ext cx="1733550" cy="719137"/>
                      </a:xfrm>
                      <a:prstGeom prst="rect">
                        <a:avLst/>
                      </a:prstGeom>
                    </p:spPr>
                  </p:pic>
                </p:oleObj>
              </mc:Fallback>
            </mc:AlternateContent>
          </a:graphicData>
        </a:graphic>
      </p:graphicFrame>
      <p:sp>
        <p:nvSpPr>
          <p:cNvPr id="70" name="Donut 69"/>
          <p:cNvSpPr/>
          <p:nvPr/>
        </p:nvSpPr>
        <p:spPr>
          <a:xfrm>
            <a:off x="4445665" y="71012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62552" y="787985"/>
            <a:ext cx="4445665" cy="2930075"/>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3231"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1780859"/>
          </a:xfrm>
          <a:prstGeom prst="rect">
            <a:avLst/>
          </a:prstGeom>
        </p:spPr>
        <p:txBody>
          <a:bodyPr wrap="square" lIns="92172" tIns="46086" rIns="92172" bIns="46086">
            <a:spAutoFit/>
          </a:bodyPr>
          <a:lstStyle/>
          <a:p>
            <a:pPr marL="345643" indent="-345643">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5643" indent="-345643">
              <a:buFont typeface="+mj-lt"/>
              <a:buAutoNum type="arabicPeriod"/>
            </a:pPr>
            <a:r>
              <a:rPr lang="en-AU" dirty="0" smtClean="0"/>
              <a:t>Average </a:t>
            </a:r>
            <a:r>
              <a:rPr lang="en-AU" dirty="0" smtClean="0"/>
              <a:t>leaf TNC </a:t>
            </a:r>
            <a:r>
              <a:rPr lang="en-AU" dirty="0"/>
              <a:t>on </a:t>
            </a:r>
            <a:r>
              <a:rPr lang="en-AU" dirty="0" smtClean="0"/>
              <a:t>six </a:t>
            </a:r>
            <a:r>
              <a:rPr lang="en-AU" dirty="0"/>
              <a:t>occasions and the uncertainty </a:t>
            </a:r>
            <a:r>
              <a:rPr lang="en-AU" dirty="0" smtClean="0"/>
              <a:t>in data </a:t>
            </a:r>
            <a:r>
              <a:rPr lang="en-AU" dirty="0"/>
              <a:t>from </a:t>
            </a:r>
            <a:r>
              <a:rPr lang="en-AU" dirty="0" smtClean="0"/>
              <a:t>all replicates</a:t>
            </a:r>
            <a:endParaRPr lang="en-AU" dirty="0"/>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49709" y="1517176"/>
            <a:ext cx="981990" cy="823885"/>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76118" y="787985"/>
            <a:ext cx="4445665" cy="2930075"/>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4538"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937294"/>
          </a:xfrm>
          <a:prstGeom prst="rect">
            <a:avLst/>
          </a:prstGeom>
        </p:spPr>
        <p:txBody>
          <a:bodyPr wrap="square" lIns="92172" tIns="46086" rIns="92172" bIns="46086">
            <a:spAutoFit/>
          </a:bodyPr>
          <a:lstStyle/>
          <a:p>
            <a:pPr marL="288036" indent="-288036">
              <a:buFont typeface="Arial"/>
              <a:buChar char="•"/>
            </a:pPr>
            <a:r>
              <a:rPr lang="en-AU" dirty="0" smtClean="0"/>
              <a:t>Leaf mass: Initial (t=1) and harvest </a:t>
            </a:r>
            <a:r>
              <a:rPr lang="en-AU" dirty="0"/>
              <a:t>(t</a:t>
            </a:r>
            <a:r>
              <a:rPr lang="en-AU" dirty="0" smtClean="0"/>
              <a:t>=T) </a:t>
            </a:r>
          </a:p>
          <a:p>
            <a:pPr marL="288036" indent="-288036">
              <a:buFont typeface="Arial"/>
              <a:buChar char="•"/>
            </a:pPr>
            <a:r>
              <a:rPr lang="en-AU" dirty="0" smtClean="0"/>
              <a:t>Estimate weekly leaf carbon stock</a:t>
            </a:r>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9411" y="1638489"/>
          <a:ext cx="3069508" cy="314282"/>
        </p:xfrm>
        <a:graphic>
          <a:graphicData uri="http://schemas.openxmlformats.org/presentationml/2006/ole">
            <mc:AlternateContent xmlns:mc="http://schemas.openxmlformats.org/markup-compatibility/2006">
              <mc:Choice xmlns:v="urn:schemas-microsoft-com:vml" Requires="v">
                <p:oleObj spid="_x0000_s4539"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9411" y="1638489"/>
                        <a:ext cx="3069508" cy="314282"/>
                      </a:xfrm>
                      <a:prstGeom prst="rect">
                        <a:avLst/>
                      </a:prstGeom>
                    </p:spPr>
                  </p:pic>
                </p:oleObj>
              </mc:Fallback>
            </mc:AlternateContent>
          </a:graphicData>
        </a:graphic>
      </p:graphicFrame>
      <p:sp>
        <p:nvSpPr>
          <p:cNvPr id="46" name="Rectangle 45"/>
          <p:cNvSpPr/>
          <p:nvPr/>
        </p:nvSpPr>
        <p:spPr>
          <a:xfrm>
            <a:off x="27945" y="2098965"/>
            <a:ext cx="3694766" cy="656106"/>
          </a:xfrm>
          <a:prstGeom prst="rect">
            <a:avLst/>
          </a:prstGeom>
        </p:spPr>
        <p:txBody>
          <a:bodyPr wrap="square" lIns="92172" tIns="46086" rIns="92172" bIns="46086">
            <a:spAutoFit/>
          </a:bodyPr>
          <a:lstStyle/>
          <a:p>
            <a:pPr marL="288036" indent="-288036">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945" y="2829935"/>
            <a:ext cx="3694766" cy="656106"/>
          </a:xfrm>
          <a:prstGeom prst="rect">
            <a:avLst/>
          </a:prstGeom>
        </p:spPr>
        <p:txBody>
          <a:bodyPr wrap="square" lIns="92172" tIns="46086" rIns="92172" bIns="46086">
            <a:spAutoFit/>
          </a:bodyPr>
          <a:lstStyle/>
          <a:p>
            <a:pPr marL="288036" indent="-288036">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8794" y="3538873"/>
          <a:ext cx="4950464" cy="314245"/>
        </p:xfrm>
        <a:graphic>
          <a:graphicData uri="http://schemas.openxmlformats.org/presentationml/2006/ole">
            <mc:AlternateContent xmlns:mc="http://schemas.openxmlformats.org/markup-compatibility/2006">
              <mc:Choice xmlns:v="urn:schemas-microsoft-com:vml" Requires="v">
                <p:oleObj spid="_x0000_s4540"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8794" y="3538873"/>
                        <a:ext cx="4950464" cy="314245"/>
                      </a:xfrm>
                      <a:prstGeom prst="rect">
                        <a:avLst/>
                      </a:prstGeom>
                    </p:spPr>
                  </p:pic>
                </p:oleObj>
              </mc:Fallback>
            </mc:AlternateContent>
          </a:graphicData>
        </a:graphic>
      </p:graphicFrame>
      <p:sp>
        <p:nvSpPr>
          <p:cNvPr id="49" name="Rectangle 48"/>
          <p:cNvSpPr/>
          <p:nvPr/>
        </p:nvSpPr>
        <p:spPr>
          <a:xfrm>
            <a:off x="27134" y="3853294"/>
            <a:ext cx="5069191" cy="1218482"/>
          </a:xfrm>
          <a:prstGeom prst="rect">
            <a:avLst/>
          </a:prstGeom>
        </p:spPr>
        <p:txBody>
          <a:bodyPr wrap="square" lIns="92172" tIns="46086" rIns="92172" bIns="46086">
            <a:spAutoFit/>
          </a:bodyPr>
          <a:lstStyle/>
          <a:p>
            <a:pPr marL="288036" indent="-288036">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8036" indent="-288036">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400708" y="1294898"/>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400708" y="217206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400708" y="3049226"/>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37487" y="1188709"/>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37487" y="199730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37487" y="288058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sp>
        <p:nvSpPr>
          <p:cNvPr id="274" name="Rectangle 273"/>
          <p:cNvSpPr/>
          <p:nvPr/>
        </p:nvSpPr>
        <p:spPr>
          <a:xfrm>
            <a:off x="4228779" y="490831"/>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One </a:t>
            </a:r>
            <a:r>
              <a:rPr lang="en-US" sz="2000" dirty="0" err="1"/>
              <a:t>pseudopool</a:t>
            </a:r>
            <a:r>
              <a:rPr lang="en-US" sz="2000" dirty="0"/>
              <a:t>??</a:t>
            </a:r>
          </a:p>
          <a:p>
            <a:pPr marL="345643" indent="-345643">
              <a:buFont typeface="+mj-lt"/>
              <a:buAutoNum type="arabicPeriod"/>
            </a:pPr>
            <a:r>
              <a:rPr lang="en-US" sz="2000" dirty="0"/>
              <a:t>GPP calculates using a simple </a:t>
            </a:r>
            <a:r>
              <a:rPr lang="en-US" sz="2000" dirty="0"/>
              <a:t>canopy-scale </a:t>
            </a:r>
            <a:r>
              <a:rPr lang="en-US" sz="2000" dirty="0"/>
              <a:t>model</a:t>
            </a:r>
          </a:p>
          <a:p>
            <a:pPr marL="345643" indent="-345643">
              <a:buFont typeface="+mj-lt"/>
              <a:buAutoNum type="arabicPeriod"/>
            </a:pPr>
            <a:r>
              <a:rPr lang="en-US" sz="2000" dirty="0"/>
              <a:t>A</a:t>
            </a:r>
            <a:r>
              <a:rPr lang="en-US" sz="2000" dirty="0"/>
              <a:t>utotrophic </a:t>
            </a:r>
            <a:r>
              <a:rPr lang="en-US" sz="2000" dirty="0"/>
              <a:t>respiration is a fixed fraction of </a:t>
            </a:r>
            <a:r>
              <a:rPr lang="en-US" sz="2000" dirty="0"/>
              <a:t>total photosynthetic fixation</a:t>
            </a:r>
          </a:p>
          <a:p>
            <a:pPr marL="345643" indent="-345643">
              <a:buFont typeface="+mj-lt"/>
              <a:buAutoNum type="arabicPeriod"/>
            </a:pPr>
            <a:r>
              <a:rPr lang="en-US" sz="2000" dirty="0"/>
              <a:t>Fluxes are constant </a:t>
            </a:r>
            <a:r>
              <a:rPr lang="en-US" sz="2000" dirty="0"/>
              <a:t>fraction of their donor pools</a:t>
            </a: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43026" y="2245159"/>
            <a:ext cx="795251" cy="593620"/>
          </a:xfrm>
          <a:prstGeom prst="rect">
            <a:avLst/>
          </a:prstGeom>
        </p:spPr>
        <p:txBody>
          <a:bodyPr wrap="square" lIns="92172" tIns="46086" rIns="92172" bIns="46086">
            <a:spAutoFit/>
          </a:bodyPr>
          <a:lstStyle/>
          <a:p>
            <a:r>
              <a:rPr lang="en-US" sz="3200" dirty="0"/>
              <a:t>VS</a:t>
            </a:r>
          </a:p>
        </p:txBody>
      </p:sp>
      <p:sp>
        <p:nvSpPr>
          <p:cNvPr id="132" name="Rectangle 131"/>
          <p:cNvSpPr/>
          <p:nvPr/>
        </p:nvSpPr>
        <p:spPr>
          <a:xfrm>
            <a:off x="4228779" y="2903033"/>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Genuine pool</a:t>
            </a:r>
          </a:p>
          <a:p>
            <a:pPr marL="345643" indent="-345643">
              <a:buFont typeface="+mj-lt"/>
              <a:buAutoNum type="arabicPeriod"/>
            </a:pPr>
            <a:r>
              <a:rPr lang="en-US" sz="2000" dirty="0"/>
              <a:t>GPP calculates based on leaf gas exchange and </a:t>
            </a:r>
            <a:r>
              <a:rPr lang="en-US" sz="2000" dirty="0" err="1"/>
              <a:t>ACi</a:t>
            </a:r>
            <a:r>
              <a:rPr lang="en-US" sz="2000" dirty="0"/>
              <a:t> curve measurements</a:t>
            </a:r>
          </a:p>
          <a:p>
            <a:pPr marL="345643" indent="-345643">
              <a:buFont typeface="+mj-lt"/>
              <a:buAutoNum type="arabicPeriod"/>
            </a:pPr>
            <a:r>
              <a:rPr lang="en-US" sz="2000" dirty="0"/>
              <a:t>Leaf dark respiration rates (R) were measured </a:t>
            </a:r>
            <a:r>
              <a:rPr lang="en-US" sz="2000" dirty="0"/>
              <a:t>using </a:t>
            </a:r>
            <a:r>
              <a:rPr lang="en-US" sz="2000" dirty="0" err="1"/>
              <a:t>Licor</a:t>
            </a:r>
            <a:r>
              <a:rPr lang="en-US" sz="2000" dirty="0"/>
              <a:t> 6400</a:t>
            </a:r>
          </a:p>
          <a:p>
            <a:pPr marL="345643" indent="-345643">
              <a:buFont typeface="+mj-lt"/>
              <a:buAutoNum type="arabicPeriod"/>
            </a:pPr>
            <a:r>
              <a:rPr lang="en-US" sz="2000" dirty="0"/>
              <a:t>Time</a:t>
            </a:r>
            <a:r>
              <a:rPr lang="en-US" sz="2000" dirty="0"/>
              <a:t>-varying rate constants for the fluxes</a:t>
            </a:r>
            <a:endParaRPr lang="en-US" sz="2000" dirty="0"/>
          </a:p>
        </p:txBody>
      </p:sp>
      <p:grpSp>
        <p:nvGrpSpPr>
          <p:cNvPr id="134" name="Group 133"/>
          <p:cNvGrpSpPr/>
          <p:nvPr/>
        </p:nvGrpSpPr>
        <p:grpSpPr>
          <a:xfrm>
            <a:off x="397115" y="2756838"/>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4011892" y="1002510"/>
            <a:ext cx="795251" cy="593620"/>
          </a:xfrm>
          <a:prstGeom prst="rect">
            <a:avLst/>
          </a:prstGeom>
        </p:spPr>
        <p:txBody>
          <a:bodyPr wrap="square" lIns="92172" tIns="46086" rIns="92172" bIns="46086">
            <a:spAutoFit/>
          </a:bodyPr>
          <a:lstStyle/>
          <a:p>
            <a:r>
              <a:rPr lang="en-US" sz="3200" dirty="0"/>
              <a:t>VS</a:t>
            </a:r>
          </a:p>
        </p:txBody>
      </p:sp>
      <p:sp>
        <p:nvSpPr>
          <p:cNvPr id="133" name="Rectangle 132"/>
          <p:cNvSpPr/>
          <p:nvPr/>
        </p:nvSpPr>
        <p:spPr>
          <a:xfrm>
            <a:off x="252526" y="2887703"/>
            <a:ext cx="8820055" cy="2062046"/>
          </a:xfrm>
          <a:prstGeom prst="rect">
            <a:avLst/>
          </a:prstGeom>
        </p:spPr>
        <p:txBody>
          <a:bodyPr wrap="square" lIns="92172" tIns="46086" rIns="92172" bIns="46086">
            <a:spAutoFit/>
          </a:bodyPr>
          <a:lstStyle/>
          <a:p>
            <a:pPr marL="345643" indent="-345643">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5643" indent="-345643">
              <a:buFont typeface="+mj-lt"/>
              <a:buAutoNum type="arabicPeriod"/>
            </a:pPr>
            <a:r>
              <a:rPr lang="en-US" dirty="0"/>
              <a:t>Estimate the likelihood of alternative hypotheses explaining all these carbon </a:t>
            </a:r>
            <a:r>
              <a:rPr lang="en-US" dirty="0" smtClean="0"/>
              <a:t>fluxes</a:t>
            </a:r>
          </a:p>
          <a:p>
            <a:pPr marL="345643" indent="-345643">
              <a:buFont typeface="+mj-lt"/>
              <a:buAutoNum type="arabicPeriod"/>
            </a:pPr>
            <a:r>
              <a:rPr lang="en-US" dirty="0" smtClean="0"/>
              <a:t>Belowground sink limitation affects both rates of photosynthesis and the fate of C allocation to growth, respiration and storage</a:t>
            </a:r>
          </a:p>
          <a:p>
            <a:pPr marL="345643" indent="-345643">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51734" y="563927"/>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1404"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4" y="642328"/>
            <a:ext cx="4056244" cy="1968316"/>
          </a:xfrm>
          <a:prstGeom prst="rect">
            <a:avLst/>
          </a:prstGeom>
        </p:spPr>
        <p:txBody>
          <a:bodyPr wrap="square" lIns="92172" tIns="46086" rIns="92172" bIns="46086">
            <a:spAutoFit/>
          </a:bodyPr>
          <a:lstStyle/>
          <a:p>
            <a:pPr marL="288036" indent="-288036">
              <a:buFont typeface="Arial"/>
              <a:buChar char="•"/>
            </a:pPr>
            <a:r>
              <a:rPr lang="en-AU" sz="2000" dirty="0"/>
              <a:t>Utilization coefficient (k)</a:t>
            </a:r>
          </a:p>
          <a:p>
            <a:pPr marL="288036" indent="-288036">
              <a:buFont typeface="Arial"/>
              <a:buChar char="•"/>
            </a:pPr>
            <a:r>
              <a:rPr lang="en-AU" sz="2000" dirty="0"/>
              <a:t>Growth respiration coefficient (Y)</a:t>
            </a:r>
          </a:p>
          <a:p>
            <a:pPr marL="288036" indent="-288036">
              <a:buFont typeface="Arial"/>
              <a:buChar char="•"/>
            </a:pPr>
            <a:r>
              <a:rPr lang="en-AU" sz="2000" dirty="0"/>
              <a:t>Foliage allocation fraction (</a:t>
            </a:r>
            <a:r>
              <a:rPr lang="en-AU" sz="2000" dirty="0" err="1"/>
              <a:t>a</a:t>
            </a:r>
            <a:r>
              <a:rPr lang="en-AU" sz="2000" baseline="-25000" dirty="0" err="1"/>
              <a:t>f</a:t>
            </a:r>
            <a:r>
              <a:rPr lang="en-AU" sz="2000" dirty="0"/>
              <a:t>)</a:t>
            </a:r>
          </a:p>
          <a:p>
            <a:pPr marL="288036" indent="-288036">
              <a:buFont typeface="Arial"/>
              <a:buChar char="•"/>
            </a:pPr>
            <a:r>
              <a:rPr lang="en-AU" sz="2000" dirty="0"/>
              <a:t>Root allocation fraction (</a:t>
            </a:r>
            <a:r>
              <a:rPr lang="en-AU" sz="2000" dirty="0" err="1"/>
              <a:t>a</a:t>
            </a:r>
            <a:r>
              <a:rPr lang="en-AU" sz="2000" baseline="-25000" dirty="0" err="1"/>
              <a:t>r</a:t>
            </a:r>
            <a:r>
              <a:rPr lang="en-AU" sz="2000" dirty="0"/>
              <a:t>)</a:t>
            </a:r>
          </a:p>
          <a:p>
            <a:pPr marL="288036" indent="-288036">
              <a:buFont typeface="Arial"/>
              <a:buChar char="•"/>
            </a:pPr>
            <a:r>
              <a:rPr lang="en-AU" sz="2000" dirty="0"/>
              <a:t>Stem </a:t>
            </a:r>
            <a:r>
              <a:rPr lang="en-AU" sz="2000" dirty="0"/>
              <a:t>allocation fraction (a</a:t>
            </a:r>
            <a:r>
              <a:rPr lang="en-AU" sz="2000" baseline="-25000" dirty="0"/>
              <a:t>s</a:t>
            </a:r>
            <a:r>
              <a:rPr lang="en-AU" sz="2000" dirty="0"/>
              <a:t>)</a:t>
            </a:r>
          </a:p>
          <a:p>
            <a:pPr marL="288036" indent="-288036">
              <a:buFont typeface="Arial"/>
              <a:buChar char="•"/>
            </a:pPr>
            <a:r>
              <a:rPr lang="en-AU" sz="2000" dirty="0"/>
              <a:t>Foliage turnover rate (</a:t>
            </a:r>
            <a:r>
              <a:rPr lang="en-AU" sz="2000" dirty="0" err="1"/>
              <a:t>s</a:t>
            </a:r>
            <a:r>
              <a:rPr lang="en-AU" sz="2000" baseline="-25000" dirty="0" err="1"/>
              <a:t>f</a:t>
            </a:r>
            <a:r>
              <a:rPr lang="en-AU" sz="2000" dirty="0"/>
              <a:t>)</a:t>
            </a:r>
            <a:endParaRPr lang="en-AU" sz="2000" dirty="0"/>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
        <p:nvSpPr>
          <p:cNvPr id="71" name="Donut 70"/>
          <p:cNvSpPr/>
          <p:nvPr/>
        </p:nvSpPr>
        <p:spPr>
          <a:xfrm>
            <a:off x="6483507" y="106189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25350" y="1587286"/>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76010"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76010" y="2245159"/>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76010" y="312232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61015"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204504" y="3560905"/>
            <a:ext cx="4265437" cy="1439908"/>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95005"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53844" y="363400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60480" y="4107116"/>
            <a:ext cx="939842" cy="438582"/>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7773928"/>
              </p:ext>
            </p:extLst>
          </p:nvPr>
        </p:nvGraphicFramePr>
        <p:xfrm>
          <a:off x="541706" y="856316"/>
          <a:ext cx="8169396" cy="3248798"/>
        </p:xfrm>
        <a:graphic>
          <a:graphicData uri="http://schemas.openxmlformats.org/drawingml/2006/table">
            <a:tbl>
              <a:tblPr firstRow="1" bandRow="1">
                <a:tableStyleId>{5C22544A-7EE6-4342-B048-85BDC9FD1C3A}</a:tableStyleId>
              </a:tblPr>
              <a:tblGrid>
                <a:gridCol w="2042349"/>
                <a:gridCol w="2042349"/>
                <a:gridCol w="2042349"/>
                <a:gridCol w="2042349"/>
              </a:tblGrid>
              <a:tr h="464114">
                <a:tc>
                  <a:txBody>
                    <a:bodyPr/>
                    <a:lstStyle/>
                    <a:p>
                      <a:pPr algn="ctr"/>
                      <a:r>
                        <a:rPr lang="en-US" sz="2400" b="1" dirty="0" smtClean="0"/>
                        <a:t>Parameter</a:t>
                      </a:r>
                      <a:endParaRPr lang="en-US" sz="2400" b="1" dirty="0"/>
                    </a:p>
                  </a:txBody>
                  <a:tcPr marL="91805" marR="91805" marT="46411" marB="46411"/>
                </a:tc>
                <a:tc>
                  <a:txBody>
                    <a:bodyPr/>
                    <a:lstStyle/>
                    <a:p>
                      <a:pPr algn="ctr"/>
                      <a:r>
                        <a:rPr lang="en-US" sz="2400" dirty="0" smtClean="0"/>
                        <a:t>Minimum</a:t>
                      </a:r>
                      <a:endParaRPr lang="en-US" sz="2400" dirty="0"/>
                    </a:p>
                  </a:txBody>
                  <a:tcPr marL="91805" marR="91805" marT="46411" marB="46411"/>
                </a:tc>
                <a:tc>
                  <a:txBody>
                    <a:bodyPr/>
                    <a:lstStyle/>
                    <a:p>
                      <a:pPr algn="ctr"/>
                      <a:r>
                        <a:rPr lang="en-US" sz="2400" dirty="0" smtClean="0"/>
                        <a:t>Maximum</a:t>
                      </a:r>
                      <a:endParaRPr lang="en-US" sz="2400" dirty="0"/>
                    </a:p>
                  </a:txBody>
                  <a:tcPr marL="91805" marR="91805" marT="46411" marB="46411"/>
                </a:tc>
                <a:tc>
                  <a:txBody>
                    <a:bodyPr/>
                    <a:lstStyle/>
                    <a:p>
                      <a:pPr algn="ctr"/>
                      <a:r>
                        <a:rPr lang="en-US" sz="2400" dirty="0" smtClean="0"/>
                        <a:t>Starting value</a:t>
                      </a:r>
                      <a:endParaRPr lang="en-US" sz="2400" dirty="0"/>
                    </a:p>
                  </a:txBody>
                  <a:tcPr marL="91805" marR="91805" marT="46411" marB="46411"/>
                </a:tc>
              </a:tr>
              <a:tr h="464114">
                <a:tc>
                  <a:txBody>
                    <a:bodyPr/>
                    <a:lstStyle/>
                    <a:p>
                      <a:pPr algn="ctr"/>
                      <a:r>
                        <a:rPr lang="en-US" sz="2400" b="1" dirty="0" smtClean="0"/>
                        <a:t>k</a:t>
                      </a:r>
                      <a:endParaRPr lang="en-US" sz="2400" b="1"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algn="ctr"/>
                      <a:r>
                        <a:rPr lang="en-US" sz="2400" dirty="0" smtClean="0"/>
                        <a:t>0.45</a:t>
                      </a:r>
                      <a:endParaRPr lang="en-US" sz="2400" dirty="0"/>
                    </a:p>
                  </a:txBody>
                  <a:tcPr marL="91805" marR="91805" marT="46411" marB="46411"/>
                </a:tc>
              </a:tr>
              <a:tr h="464114">
                <a:tc>
                  <a:txBody>
                    <a:bodyPr/>
                    <a:lstStyle/>
                    <a:p>
                      <a:pPr algn="ctr"/>
                      <a:r>
                        <a:rPr lang="en-US" sz="2400" b="1" dirty="0" smtClean="0"/>
                        <a:t>Y</a:t>
                      </a:r>
                      <a:endParaRPr lang="en-US" sz="2400" b="1" dirty="0"/>
                    </a:p>
                  </a:txBody>
                  <a:tcPr marL="91805" marR="91805" marT="46411" marB="46411"/>
                </a:tc>
                <a:tc>
                  <a:txBody>
                    <a:bodyPr/>
                    <a:lstStyle/>
                    <a:p>
                      <a:pPr algn="ctr"/>
                      <a:r>
                        <a:rPr lang="en-US" sz="2400" dirty="0" smtClean="0"/>
                        <a:t>0.25</a:t>
                      </a:r>
                      <a:endParaRPr lang="en-US" sz="2400" dirty="0"/>
                    </a:p>
                  </a:txBody>
                  <a:tcPr marL="91805" marR="91805" marT="46411" marB="46411"/>
                </a:tc>
                <a:tc>
                  <a:txBody>
                    <a:bodyPr/>
                    <a:lstStyle/>
                    <a:p>
                      <a:pPr algn="ctr"/>
                      <a:r>
                        <a:rPr lang="en-US" sz="2400" dirty="0" smtClean="0"/>
                        <a:t>0.35</a:t>
                      </a:r>
                      <a:endParaRPr lang="en-US" sz="2400" dirty="0"/>
                    </a:p>
                  </a:txBody>
                  <a:tcPr marL="91805" marR="91805" marT="46411" marB="46411"/>
                </a:tc>
                <a:tc>
                  <a:txBody>
                    <a:bodyPr/>
                    <a:lstStyle/>
                    <a:p>
                      <a:pPr algn="ctr"/>
                      <a:r>
                        <a:rPr lang="en-US" sz="2400" dirty="0" smtClean="0"/>
                        <a:t>0.3</a:t>
                      </a:r>
                      <a:endParaRPr lang="en-US" sz="2400" dirty="0"/>
                    </a:p>
                  </a:txBody>
                  <a:tcPr marL="91805" marR="91805" marT="46411" marB="46411"/>
                </a:tc>
              </a:tr>
              <a:tr h="464114">
                <a:tc>
                  <a:txBody>
                    <a:bodyPr/>
                    <a:lstStyle/>
                    <a:p>
                      <a:pPr algn="ctr"/>
                      <a:r>
                        <a:rPr lang="en-US" sz="2400" b="1" dirty="0" err="1" smtClean="0"/>
                        <a:t>a</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0.7</a:t>
                      </a:r>
                      <a:endParaRPr lang="en-US" sz="2400" dirty="0"/>
                    </a:p>
                  </a:txBody>
                  <a:tcPr marL="91805" marR="91805" marT="46411" marB="46411"/>
                </a:tc>
                <a:tc>
                  <a:txBody>
                    <a:bodyPr/>
                    <a:lstStyle/>
                    <a:p>
                      <a:pPr algn="ctr"/>
                      <a:r>
                        <a:rPr lang="en-US" sz="2400" dirty="0" smtClean="0"/>
                        <a:t>0.4</a:t>
                      </a:r>
                      <a:endParaRPr lang="en-US" sz="2400" dirty="0"/>
                    </a:p>
                  </a:txBody>
                  <a:tcPr marL="91805" marR="91805" marT="46411" marB="46411"/>
                </a:tc>
              </a:tr>
              <a:tr h="464114">
                <a:tc>
                  <a:txBody>
                    <a:bodyPr/>
                    <a:lstStyle/>
                    <a:p>
                      <a:pPr algn="ctr"/>
                      <a:r>
                        <a:rPr lang="en-US" sz="2400" b="1" dirty="0" smtClean="0"/>
                        <a:t>a</a:t>
                      </a:r>
                      <a:r>
                        <a:rPr lang="en-US" sz="2400" b="1" baseline="-25000" dirty="0" smtClean="0"/>
                        <a:t>s</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0.6</a:t>
                      </a:r>
                      <a:endParaRPr lang="en-US" sz="2400" dirty="0"/>
                    </a:p>
                  </a:txBody>
                  <a:tcPr marL="91805" marR="91805" marT="46411" marB="464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0.25</a:t>
                      </a:r>
                    </a:p>
                  </a:txBody>
                  <a:tcPr marL="91805" marR="91805" marT="46411" marB="46411"/>
                </a:tc>
              </a:tr>
              <a:tr h="464114">
                <a:tc>
                  <a:txBody>
                    <a:bodyPr/>
                    <a:lstStyle/>
                    <a:p>
                      <a:pPr algn="ctr"/>
                      <a:r>
                        <a:rPr lang="en-US" sz="2400" b="1" baseline="0" dirty="0" err="1" smtClean="0"/>
                        <a:t>s</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0.05</a:t>
                      </a:r>
                      <a:endParaRPr lang="en-US" sz="2400" dirty="0"/>
                    </a:p>
                  </a:txBody>
                  <a:tcPr marL="91805" marR="91805" marT="46411" marB="46411"/>
                </a:tc>
              </a:tr>
              <a:tr h="464114">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marL="91805" marR="91805" marT="46411" marB="46411"/>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 space</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4451"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Initial carbon pools</a:t>
            </a:r>
            <a:endParaRPr lang="en-US" sz="2400" b="1" dirty="0">
              <a:latin typeface="Trebuchet MS" pitchFamily="34" charset="0"/>
            </a:endParaRPr>
          </a:p>
        </p:txBody>
      </p:sp>
      <p:grpSp>
        <p:nvGrpSpPr>
          <p:cNvPr id="147" name="Group 146"/>
          <p:cNvGrpSpPr/>
          <p:nvPr/>
        </p:nvGrpSpPr>
        <p:grpSpPr>
          <a:xfrm>
            <a:off x="3027954" y="513951"/>
            <a:ext cx="5755444" cy="3120052"/>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sp>
        <p:nvSpPr>
          <p:cNvPr id="2" name="Rectangle 1"/>
          <p:cNvSpPr/>
          <p:nvPr/>
        </p:nvSpPr>
        <p:spPr>
          <a:xfrm>
            <a:off x="252524" y="563928"/>
            <a:ext cx="2464847" cy="2280748"/>
          </a:xfrm>
          <a:prstGeom prst="rect">
            <a:avLst/>
          </a:prstGeom>
        </p:spPr>
        <p:txBody>
          <a:bodyPr wrap="none" lIns="92172" tIns="46086" rIns="92172" bIns="46086">
            <a:spAutoFit/>
          </a:bodyPr>
          <a:lstStyle/>
          <a:p>
            <a:r>
              <a:rPr lang="en-AU" sz="2000" dirty="0"/>
              <a:t>Initial measurements:</a:t>
            </a:r>
          </a:p>
          <a:p>
            <a:pPr marL="345643" indent="-345643">
              <a:buFont typeface="+mj-lt"/>
              <a:buAutoNum type="arabicPeriod"/>
            </a:pPr>
            <a:r>
              <a:rPr lang="en-AU" sz="2000" dirty="0"/>
              <a:t>GPP</a:t>
            </a:r>
            <a:r>
              <a:rPr lang="en-AU" sz="2000" dirty="0"/>
              <a:t>[t=1]</a:t>
            </a:r>
            <a:endParaRPr lang="en-AU" sz="2000" dirty="0"/>
          </a:p>
          <a:p>
            <a:pPr marL="345643" indent="-345643">
              <a:buFont typeface="+mj-lt"/>
              <a:buAutoNum type="arabicPeriod"/>
            </a:pPr>
            <a:r>
              <a:rPr lang="en-AU" sz="2000" dirty="0"/>
              <a:t>R</a:t>
            </a:r>
            <a:r>
              <a:rPr lang="en-AU" sz="2000" baseline="-25000" dirty="0"/>
              <a:t>d</a:t>
            </a:r>
            <a:r>
              <a:rPr lang="en-AU" sz="2000" dirty="0"/>
              <a:t>[t=1]</a:t>
            </a:r>
            <a:endParaRPr lang="en-AU" sz="2000" dirty="0"/>
          </a:p>
          <a:p>
            <a:pPr marL="345643" indent="-345643">
              <a:buFont typeface="+mj-lt"/>
              <a:buAutoNum type="arabicPeriod"/>
            </a:pPr>
            <a:r>
              <a:rPr lang="en-AU" sz="2000" dirty="0" err="1"/>
              <a:t>C</a:t>
            </a:r>
            <a:r>
              <a:rPr lang="en-AU" sz="2000" baseline="-25000" dirty="0" err="1"/>
              <a:t>f</a:t>
            </a:r>
            <a:r>
              <a:rPr lang="en-AU" sz="2000" dirty="0"/>
              <a:t>[t=1]</a:t>
            </a:r>
          </a:p>
          <a:p>
            <a:pPr marL="345643" indent="-345643">
              <a:buFont typeface="+mj-lt"/>
              <a:buAutoNum type="arabicPeriod"/>
            </a:pPr>
            <a:r>
              <a:rPr lang="en-AU" sz="2000" dirty="0"/>
              <a:t>C</a:t>
            </a:r>
            <a:r>
              <a:rPr lang="en-AU" sz="2000" baseline="-25000" dirty="0"/>
              <a:t>r</a:t>
            </a:r>
            <a:r>
              <a:rPr lang="en-AU" sz="2000" dirty="0"/>
              <a:t>[</a:t>
            </a:r>
            <a:r>
              <a:rPr lang="en-AU" sz="2000" dirty="0"/>
              <a:t>t=1]</a:t>
            </a:r>
          </a:p>
          <a:p>
            <a:pPr marL="345643" indent="-345643">
              <a:buFont typeface="+mj-lt"/>
              <a:buAutoNum type="arabicPeriod"/>
            </a:pPr>
            <a:r>
              <a:rPr lang="en-AU" sz="2000" dirty="0"/>
              <a:t>C</a:t>
            </a:r>
            <a:r>
              <a:rPr lang="en-AU" sz="2000" baseline="-25000" dirty="0"/>
              <a:t>s</a:t>
            </a:r>
            <a:r>
              <a:rPr lang="en-AU" sz="2000" dirty="0"/>
              <a:t>[</a:t>
            </a:r>
            <a:r>
              <a:rPr lang="en-AU" sz="2000" dirty="0"/>
              <a:t>t=1</a:t>
            </a:r>
            <a:r>
              <a:rPr lang="en-AU" sz="2000" dirty="0"/>
              <a:t>]</a:t>
            </a:r>
          </a:p>
          <a:p>
            <a:pPr marL="345643" indent="-345643">
              <a:buFont typeface="+mj-lt"/>
              <a:buAutoNum type="arabicPeriod"/>
            </a:pPr>
            <a:r>
              <a:rPr lang="en-AU" sz="2000" dirty="0" err="1"/>
              <a:t>C</a:t>
            </a:r>
            <a:r>
              <a:rPr lang="en-AU" sz="2000" baseline="-25000" dirty="0" err="1"/>
              <a:t>storage</a:t>
            </a:r>
            <a:r>
              <a:rPr lang="en-AU" sz="2000" dirty="0"/>
              <a:t>[t=1</a:t>
            </a:r>
            <a:r>
              <a:rPr lang="en-AU" sz="2000" dirty="0"/>
              <a:t>]</a:t>
            </a:r>
            <a:endParaRPr lang="en-AU" sz="2000" dirty="0"/>
          </a:p>
        </p:txBody>
      </p:sp>
      <p:sp>
        <p:nvSpPr>
          <p:cNvPr id="3" name="Rectangle 2"/>
          <p:cNvSpPr/>
          <p:nvPr/>
        </p:nvSpPr>
        <p:spPr>
          <a:xfrm>
            <a:off x="252524" y="3560906"/>
            <a:ext cx="4590257" cy="1343454"/>
          </a:xfrm>
          <a:prstGeom prst="rect">
            <a:avLst/>
          </a:prstGeom>
        </p:spPr>
        <p:txBody>
          <a:bodyPr lIns="92172" tIns="46086" rIns="92172" bIns="46086">
            <a:spAutoFit/>
          </a:bodyPr>
          <a:lstStyle/>
          <a:p>
            <a:r>
              <a:rPr lang="en-AU" sz="2000" dirty="0"/>
              <a:t>From </a:t>
            </a:r>
            <a:r>
              <a:rPr lang="en-AU" sz="2000" dirty="0" err="1"/>
              <a:t>Duan's</a:t>
            </a:r>
            <a:r>
              <a:rPr lang="en-AU" sz="2000" dirty="0"/>
              <a:t> experiment:</a:t>
            </a:r>
          </a:p>
          <a:p>
            <a:pPr marL="172822" indent="-172822">
              <a:buFont typeface="Arial"/>
              <a:buChar char="•"/>
            </a:pPr>
            <a:r>
              <a:rPr lang="da-DK" sz="2000" dirty="0" err="1"/>
              <a:t>S</a:t>
            </a:r>
            <a:r>
              <a:rPr lang="da-DK" sz="2000" baseline="-25000" dirty="0" err="1"/>
              <a:t>leaf</a:t>
            </a:r>
            <a:r>
              <a:rPr lang="da-DK" sz="2000" dirty="0"/>
              <a:t>/</a:t>
            </a:r>
            <a:r>
              <a:rPr lang="da-DK" sz="2000" dirty="0" err="1"/>
              <a:t>M</a:t>
            </a:r>
            <a:r>
              <a:rPr lang="da-DK" sz="2000" baseline="-25000" dirty="0" err="1"/>
              <a:t>leaf</a:t>
            </a:r>
            <a:r>
              <a:rPr lang="da-DK" sz="2000" dirty="0"/>
              <a:t> =  0.1401421</a:t>
            </a:r>
            <a:endParaRPr lang="da-DK" sz="2000" dirty="0"/>
          </a:p>
          <a:p>
            <a:pPr marL="172822" indent="-172822">
              <a:buFont typeface="Arial"/>
              <a:buChar char="•"/>
            </a:pPr>
            <a:r>
              <a:rPr lang="da-DK" sz="2000" dirty="0" err="1"/>
              <a:t>S</a:t>
            </a:r>
            <a:r>
              <a:rPr lang="da-DK" sz="2000" baseline="-25000" dirty="0" err="1"/>
              <a:t>stem</a:t>
            </a:r>
            <a:r>
              <a:rPr lang="da-DK" sz="2000" dirty="0"/>
              <a:t>/</a:t>
            </a:r>
            <a:r>
              <a:rPr lang="da-DK" sz="2000" dirty="0" err="1"/>
              <a:t>M</a:t>
            </a:r>
            <a:r>
              <a:rPr lang="da-DK" sz="2000" baseline="-25000" dirty="0" err="1"/>
              <a:t>stem</a:t>
            </a:r>
            <a:r>
              <a:rPr lang="da-DK" sz="2000" dirty="0"/>
              <a:t> </a:t>
            </a:r>
            <a:r>
              <a:rPr lang="en-US" sz="2000" dirty="0"/>
              <a:t>=  0.0453869</a:t>
            </a:r>
            <a:endParaRPr lang="en-US" sz="2000" dirty="0"/>
          </a:p>
          <a:p>
            <a:pPr marL="172822" indent="-172822">
              <a:buFont typeface="Arial"/>
              <a:buChar char="•"/>
            </a:pPr>
            <a:r>
              <a:rPr lang="da-DK" sz="2000" dirty="0" err="1"/>
              <a:t>S</a:t>
            </a:r>
            <a:r>
              <a:rPr lang="da-DK" sz="2000" baseline="-25000" dirty="0" err="1"/>
              <a:t>root</a:t>
            </a:r>
            <a:r>
              <a:rPr lang="da-DK" sz="2000" dirty="0"/>
              <a:t>/</a:t>
            </a:r>
            <a:r>
              <a:rPr lang="da-DK" sz="2000" dirty="0" err="1"/>
              <a:t>M</a:t>
            </a:r>
            <a:r>
              <a:rPr lang="da-DK" sz="2000" baseline="-25000" dirty="0" err="1"/>
              <a:t>root</a:t>
            </a:r>
            <a:r>
              <a:rPr lang="da-DK" sz="2000" dirty="0"/>
              <a:t> </a:t>
            </a:r>
            <a:r>
              <a:rPr lang="en-US" sz="2000" dirty="0"/>
              <a:t>=  </a:t>
            </a:r>
            <a:r>
              <a:rPr lang="en-US" sz="2000" dirty="0"/>
              <a:t>0.02154037</a:t>
            </a:r>
          </a:p>
        </p:txBody>
      </p:sp>
    </p:spTree>
    <p:extLst>
      <p:ext uri="{BB962C8B-B14F-4D97-AF65-F5344CB8AC3E}">
        <p14:creationId xmlns:p14="http://schemas.microsoft.com/office/powerpoint/2010/main" val="1703248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Synthetic case</a:t>
            </a:r>
            <a:endParaRPr lang="en-US" sz="2400" b="1" dirty="0">
              <a:latin typeface="Trebuchet MS" pitchFamily="34" charset="0"/>
            </a:endParaRPr>
          </a:p>
        </p:txBody>
      </p:sp>
      <p:sp>
        <p:nvSpPr>
          <p:cNvPr id="7" name="Rectangle 6"/>
          <p:cNvSpPr/>
          <p:nvPr/>
        </p:nvSpPr>
        <p:spPr>
          <a:xfrm>
            <a:off x="4445666" y="2829935"/>
            <a:ext cx="2313457" cy="2062046"/>
          </a:xfrm>
          <a:prstGeom prst="rect">
            <a:avLst/>
          </a:prstGeom>
        </p:spPr>
        <p:txBody>
          <a:bodyPr wrap="square" lIns="92172" tIns="46086" rIns="92172" bIns="46086">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24" y="563929"/>
            <a:ext cx="3991533" cy="4670819"/>
          </a:xfrm>
          <a:prstGeom prst="rect">
            <a:avLst/>
          </a:prstGeom>
        </p:spPr>
      </p:pic>
      <p:pic>
        <p:nvPicPr>
          <p:cNvPr id="11" name="Picture 10" descr="GPP_Rd_Synthetic Case_par_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531" y="248563"/>
            <a:ext cx="2392305" cy="2508275"/>
          </a:xfrm>
          <a:prstGeom prst="rect">
            <a:avLst/>
          </a:prstGeom>
        </p:spPr>
      </p:pic>
      <p:pic>
        <p:nvPicPr>
          <p:cNvPr id="14" name="Picture 13" descr="Storage_Carbon_pools_1_vol_Synthetic Case_par_1-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643" y="3171914"/>
            <a:ext cx="3440873" cy="1537368"/>
          </a:xfrm>
          <a:prstGeom prst="rect">
            <a:avLst/>
          </a:prstGeom>
        </p:spPr>
      </p:pic>
      <p:grpSp>
        <p:nvGrpSpPr>
          <p:cNvPr id="18" name="Group 17"/>
          <p:cNvGrpSpPr/>
          <p:nvPr/>
        </p:nvGrpSpPr>
        <p:grpSpPr>
          <a:xfrm>
            <a:off x="592017" y="2500505"/>
            <a:ext cx="1488894" cy="265566"/>
            <a:chOff x="4473864" y="987574"/>
            <a:chExt cx="2330384" cy="462852"/>
          </a:xfrm>
        </p:grpSpPr>
        <p:sp>
          <p:nvSpPr>
            <p:cNvPr id="50" name="Rectangle 49"/>
            <p:cNvSpPr/>
            <p:nvPr/>
          </p:nvSpPr>
          <p:spPr>
            <a:xfrm>
              <a:off x="4644007" y="987574"/>
              <a:ext cx="2160241" cy="462852"/>
            </a:xfrm>
            <a:prstGeom prst="rect">
              <a:avLst/>
            </a:prstGeom>
          </p:spPr>
          <p:txBody>
            <a:bodyPr wrap="square">
              <a:spAutoFit/>
            </a:bodyPr>
            <a:lstStyle/>
            <a:p>
              <a:pPr algn="ctr"/>
              <a:r>
                <a:rPr lang="en-US" sz="1100" b="1" dirty="0" err="1"/>
                <a:t>Cstorage</a:t>
              </a:r>
              <a:r>
                <a:rPr lang="en-US" sz="1100" b="1" dirty="0"/>
                <a:t> </a:t>
              </a:r>
              <a:r>
                <a:rPr lang="en-US" sz="1100" b="1" dirty="0" err="1"/>
                <a:t>modelled</a:t>
              </a:r>
              <a:endParaRPr lang="hr-HR" sz="1100" dirty="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3714" y="2807632"/>
            <a:ext cx="1829099" cy="2413656"/>
          </a:xfrm>
          <a:prstGeom prst="rect">
            <a:avLst/>
          </a:prstGeom>
        </p:spPr>
      </p:pic>
      <p:sp>
        <p:nvSpPr>
          <p:cNvPr id="56" name="Rectangle 55"/>
          <p:cNvSpPr/>
          <p:nvPr/>
        </p:nvSpPr>
        <p:spPr>
          <a:xfrm>
            <a:off x="4517961" y="929413"/>
            <a:ext cx="1951979" cy="1218482"/>
          </a:xfrm>
          <a:prstGeom prst="rect">
            <a:avLst/>
          </a:prstGeom>
        </p:spPr>
        <p:txBody>
          <a:bodyPr wrap="square" lIns="92172" tIns="46086" rIns="92172" bIns="46086">
            <a:spAutoFit/>
          </a:bodyPr>
          <a:lstStyle/>
          <a:p>
            <a:pPr algn="ctr"/>
            <a:r>
              <a:rPr lang="hr-HR" dirty="0" smtClean="0"/>
              <a:t>LogLi = </a:t>
            </a:r>
            <a:r>
              <a:rPr lang="hr-HR" dirty="0" smtClean="0"/>
              <a:t>-14.6</a:t>
            </a:r>
            <a:endParaRPr lang="hr-HR" dirty="0" smtClean="0"/>
          </a:p>
          <a:p>
            <a:pPr algn="ctr"/>
            <a:r>
              <a:rPr lang="hr-HR" dirty="0" smtClean="0"/>
              <a:t>AIC = </a:t>
            </a:r>
            <a:r>
              <a:rPr lang="hr-HR" dirty="0" smtClean="0"/>
              <a:t>19.3</a:t>
            </a:r>
            <a:endParaRPr lang="hr-HR" dirty="0" smtClean="0"/>
          </a:p>
          <a:p>
            <a:pPr algn="ctr"/>
            <a:r>
              <a:rPr lang="hr-HR" dirty="0" smtClean="0"/>
              <a:t>BIC = </a:t>
            </a:r>
            <a:r>
              <a:rPr lang="hr-HR" dirty="0" smtClean="0"/>
              <a:t>13.2</a:t>
            </a:r>
            <a:endParaRPr lang="hr-HR" dirty="0" smtClean="0"/>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35" y="490831"/>
            <a:ext cx="3094380" cy="4661640"/>
          </a:xfrm>
          <a:prstGeom prst="rect">
            <a:avLst/>
          </a:prstGeom>
        </p:spPr>
      </p:pic>
      <p:sp>
        <p:nvSpPr>
          <p:cNvPr id="56" name="Rectangle 55"/>
          <p:cNvSpPr/>
          <p:nvPr/>
        </p:nvSpPr>
        <p:spPr>
          <a:xfrm>
            <a:off x="2855164" y="637025"/>
            <a:ext cx="2819526" cy="656106"/>
          </a:xfrm>
          <a:prstGeom prst="rect">
            <a:avLst/>
          </a:prstGeom>
        </p:spPr>
        <p:txBody>
          <a:bodyPr wrap="square" lIns="92172" tIns="46086" rIns="92172" bIns="46086">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3872" y="490830"/>
            <a:ext cx="3090566" cy="4655894"/>
          </a:xfrm>
          <a:prstGeom prst="rect">
            <a:avLst/>
          </a:prstGeom>
        </p:spPr>
      </p:pic>
      <p:sp>
        <p:nvSpPr>
          <p:cNvPr id="8" name="Rectangle 7"/>
          <p:cNvSpPr/>
          <p:nvPr/>
        </p:nvSpPr>
        <p:spPr>
          <a:xfrm>
            <a:off x="3505823" y="1587286"/>
            <a:ext cx="2819526" cy="656106"/>
          </a:xfrm>
          <a:prstGeom prst="rect">
            <a:avLst/>
          </a:prstGeom>
        </p:spPr>
        <p:txBody>
          <a:bodyPr wrap="square" lIns="92172" tIns="46086" rIns="92172" bIns="46086">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952771"/>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62552" y="1952771"/>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Growth</a:t>
            </a:r>
            <a:endParaRPr lang="en-US" dirty="0"/>
          </a:p>
        </p:txBody>
      </p:sp>
      <p:pic>
        <p:nvPicPr>
          <p:cNvPr id="5" name="Picture 4"/>
          <p:cNvPicPr>
            <a:picLocks noChangeAspect="1"/>
          </p:cNvPicPr>
          <p:nvPr/>
        </p:nvPicPr>
        <p:blipFill>
          <a:blip r:embed="rId3"/>
          <a:stretch>
            <a:fillRect/>
          </a:stretch>
        </p:blipFill>
        <p:spPr>
          <a:xfrm>
            <a:off x="35638" y="1587286"/>
            <a:ext cx="2118542" cy="1733480"/>
          </a:xfrm>
          <a:prstGeom prst="rect">
            <a:avLst/>
          </a:prstGeom>
        </p:spPr>
      </p:pic>
      <p:pic>
        <p:nvPicPr>
          <p:cNvPr id="7" name="Picture 6"/>
          <p:cNvPicPr>
            <a:picLocks noChangeAspect="1"/>
          </p:cNvPicPr>
          <p:nvPr/>
        </p:nvPicPr>
        <p:blipFill>
          <a:blip r:embed="rId4"/>
          <a:stretch>
            <a:fillRect/>
          </a:stretch>
        </p:blipFill>
        <p:spPr>
          <a:xfrm>
            <a:off x="6130564" y="1780382"/>
            <a:ext cx="3041066" cy="1195748"/>
          </a:xfrm>
          <a:prstGeom prst="rect">
            <a:avLst/>
          </a:prstGeom>
        </p:spPr>
      </p:pic>
      <p:sp>
        <p:nvSpPr>
          <p:cNvPr id="10" name="Rectangle 9"/>
          <p:cNvSpPr/>
          <p:nvPr/>
        </p:nvSpPr>
        <p:spPr>
          <a:xfrm>
            <a:off x="2211832" y="3853293"/>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35903" y="2829935"/>
            <a:ext cx="7328" cy="102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28779" y="983645"/>
            <a:ext cx="2617089" cy="749835"/>
          </a:xfrm>
          <a:prstGeom prst="rect">
            <a:avLst/>
          </a:prstGeom>
        </p:spPr>
        <p:txBody>
          <a:bodyPr wrap="square" lIns="92172" tIns="46086" rIns="92172" bIns="46086">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a:stretch>
            <a:fillRect/>
          </a:stretch>
        </p:blipFill>
        <p:spPr>
          <a:xfrm>
            <a:off x="3939597" y="3487808"/>
            <a:ext cx="2024275" cy="1400385"/>
          </a:xfrm>
          <a:prstGeom prst="rect">
            <a:avLst/>
          </a:prstGeom>
        </p:spPr>
      </p:pic>
      <p:cxnSp>
        <p:nvCxnSpPr>
          <p:cNvPr id="27" name="Straight Arrow Connector 26"/>
          <p:cNvCxnSpPr>
            <a:stCxn id="2" idx="3"/>
            <a:endCxn id="63" idx="1"/>
          </p:cNvCxnSpPr>
          <p:nvPr/>
        </p:nvCxnSpPr>
        <p:spPr>
          <a:xfrm>
            <a:off x="3867301" y="2391353"/>
            <a:ext cx="79525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57433" y="1845142"/>
            <a:ext cx="433773" cy="43858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72050" y="3049226"/>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6253054" y="3853293"/>
            <a:ext cx="2530344" cy="531133"/>
          </a:xfrm>
          <a:prstGeom prst="rect">
            <a:avLst/>
          </a:prstGeom>
        </p:spPr>
        <p:txBody>
          <a:bodyPr wrap="square" lIns="92172" tIns="46086" rIns="92172" bIns="46086">
            <a:spAutoFit/>
          </a:bodyPr>
          <a:lstStyle/>
          <a:p>
            <a:pPr marL="288036" indent="-288036">
              <a:buFont typeface="Arial"/>
              <a:buChar char="•"/>
            </a:pPr>
            <a:r>
              <a:rPr lang="en-US" sz="1400" dirty="0"/>
              <a:t>How plants will respond to environmental stress</a:t>
            </a:r>
            <a:endParaRPr lang="en-US" sz="1400" dirty="0"/>
          </a:p>
        </p:txBody>
      </p:sp>
    </p:spTree>
    <p:extLst>
      <p:ext uri="{BB962C8B-B14F-4D97-AF65-F5344CB8AC3E}">
        <p14:creationId xmlns:p14="http://schemas.microsoft.com/office/powerpoint/2010/main" val="315270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999755"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36167"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3" name="Picture 2"/>
          <p:cNvPicPr>
            <a:picLocks noChangeAspect="1"/>
          </p:cNvPicPr>
          <p:nvPr/>
        </p:nvPicPr>
        <p:blipFill>
          <a:blip r:embed="rId3"/>
          <a:stretch>
            <a:fillRect/>
          </a:stretch>
        </p:blipFill>
        <p:spPr>
          <a:xfrm>
            <a:off x="107934" y="773573"/>
            <a:ext cx="3352262" cy="3165822"/>
          </a:xfrm>
          <a:prstGeom prst="rect">
            <a:avLst/>
          </a:prstGeom>
        </p:spPr>
      </p:pic>
      <p:pic>
        <p:nvPicPr>
          <p:cNvPr id="6" name="Picture 5"/>
          <p:cNvPicPr>
            <a:picLocks noChangeAspect="1"/>
          </p:cNvPicPr>
          <p:nvPr/>
        </p:nvPicPr>
        <p:blipFill>
          <a:blip r:embed="rId4"/>
          <a:stretch>
            <a:fillRect/>
          </a:stretch>
        </p:blipFill>
        <p:spPr>
          <a:xfrm>
            <a:off x="2937779" y="783218"/>
            <a:ext cx="3328277" cy="3143172"/>
          </a:xfrm>
          <a:prstGeom prst="rect">
            <a:avLst/>
          </a:prstGeom>
        </p:spPr>
      </p:pic>
      <p:pic>
        <p:nvPicPr>
          <p:cNvPr id="11" name="Picture 10"/>
          <p:cNvPicPr>
            <a:picLocks noChangeAspect="1"/>
          </p:cNvPicPr>
          <p:nvPr/>
        </p:nvPicPr>
        <p:blipFill>
          <a:blip r:embed="rId5"/>
          <a:stretch>
            <a:fillRect/>
          </a:stretch>
        </p:blipFill>
        <p:spPr>
          <a:xfrm>
            <a:off x="5745421" y="774953"/>
            <a:ext cx="3328277" cy="3143172"/>
          </a:xfrm>
          <a:prstGeom prst="rect">
            <a:avLst/>
          </a:prstGeom>
        </p:spPr>
      </p:pic>
    </p:spTree>
    <p:extLst>
      <p:ext uri="{BB962C8B-B14F-4D97-AF65-F5344CB8AC3E}">
        <p14:creationId xmlns:p14="http://schemas.microsoft.com/office/powerpoint/2010/main" val="2900134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5" name="Picture 4"/>
          <p:cNvPicPr>
            <a:picLocks noChangeAspect="1"/>
          </p:cNvPicPr>
          <p:nvPr/>
        </p:nvPicPr>
        <p:blipFill>
          <a:blip r:embed="rId3"/>
          <a:stretch>
            <a:fillRect/>
          </a:stretch>
        </p:blipFill>
        <p:spPr>
          <a:xfrm>
            <a:off x="89438" y="914180"/>
            <a:ext cx="3271795" cy="3163807"/>
          </a:xfrm>
          <a:prstGeom prst="rect">
            <a:avLst/>
          </a:prstGeom>
        </p:spPr>
      </p:pic>
      <p:pic>
        <p:nvPicPr>
          <p:cNvPr id="7" name="Picture 6"/>
          <p:cNvPicPr>
            <a:picLocks noChangeAspect="1"/>
          </p:cNvPicPr>
          <p:nvPr/>
        </p:nvPicPr>
        <p:blipFill>
          <a:blip r:embed="rId4"/>
          <a:stretch>
            <a:fillRect/>
          </a:stretch>
        </p:blipFill>
        <p:spPr>
          <a:xfrm>
            <a:off x="2855163" y="904656"/>
            <a:ext cx="3325595" cy="3167929"/>
          </a:xfrm>
          <a:prstGeom prst="rect">
            <a:avLst/>
          </a:prstGeom>
        </p:spPr>
      </p:pic>
      <p:sp>
        <p:nvSpPr>
          <p:cNvPr id="9" name="Rectangle 8"/>
          <p:cNvSpPr/>
          <p:nvPr/>
        </p:nvSpPr>
        <p:spPr>
          <a:xfrm>
            <a:off x="2999755"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err="1" smtClean="0"/>
              <a:t>af</a:t>
            </a:r>
            <a:r>
              <a:rPr lang="en-US" dirty="0" smtClean="0"/>
              <a:t> </a:t>
            </a:r>
            <a:r>
              <a:rPr lang="en-US" dirty="0" smtClean="0"/>
              <a:t>= </a:t>
            </a:r>
            <a:r>
              <a:rPr lang="en-US" dirty="0" smtClean="0"/>
              <a:t>af</a:t>
            </a:r>
            <a:r>
              <a:rPr lang="en-US" baseline="-25000" dirty="0" smtClean="0"/>
              <a:t>1</a:t>
            </a:r>
            <a:r>
              <a:rPr lang="en-US" dirty="0" smtClean="0"/>
              <a:t>*t + </a:t>
            </a:r>
            <a:r>
              <a:rPr lang="en-US" dirty="0" smtClean="0"/>
              <a:t>af</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36167"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err="1" smtClean="0"/>
              <a:t>af</a:t>
            </a:r>
            <a:r>
              <a:rPr lang="en-US" dirty="0" smtClean="0"/>
              <a:t> </a:t>
            </a:r>
            <a:r>
              <a:rPr lang="en-US" dirty="0"/>
              <a:t>= </a:t>
            </a:r>
            <a:r>
              <a:rPr lang="en-US" dirty="0" smtClean="0"/>
              <a:t>af</a:t>
            </a:r>
            <a:r>
              <a:rPr lang="en-US" baseline="-25000" dirty="0" smtClean="0"/>
              <a:t>1</a:t>
            </a:r>
            <a:r>
              <a:rPr lang="en-US" dirty="0"/>
              <a:t>*t</a:t>
            </a:r>
            <a:r>
              <a:rPr lang="en-US" baseline="30000" dirty="0"/>
              <a:t>2</a:t>
            </a:r>
            <a:r>
              <a:rPr lang="en-US" dirty="0"/>
              <a:t> + </a:t>
            </a:r>
            <a:r>
              <a:rPr lang="en-US" dirty="0" smtClean="0"/>
              <a:t>af</a:t>
            </a:r>
            <a:r>
              <a:rPr lang="en-US" baseline="-25000" dirty="0" smtClean="0"/>
              <a:t>2</a:t>
            </a:r>
            <a:r>
              <a:rPr lang="en-US" dirty="0"/>
              <a:t>*t + </a:t>
            </a:r>
            <a:r>
              <a:rPr lang="en-US" dirty="0" smtClean="0"/>
              <a:t>af</a:t>
            </a:r>
            <a:r>
              <a:rPr lang="en-US" baseline="-25000" dirty="0" smtClean="0"/>
              <a:t>3</a:t>
            </a:r>
            <a:endParaRPr lang="hr-HR" baseline="-25000" dirty="0"/>
          </a:p>
        </p:txBody>
      </p:sp>
      <p:pic>
        <p:nvPicPr>
          <p:cNvPr id="2" name="Picture 1"/>
          <p:cNvPicPr>
            <a:picLocks noChangeAspect="1"/>
          </p:cNvPicPr>
          <p:nvPr/>
        </p:nvPicPr>
        <p:blipFill>
          <a:blip r:embed="rId5"/>
          <a:stretch>
            <a:fillRect/>
          </a:stretch>
        </p:blipFill>
        <p:spPr>
          <a:xfrm>
            <a:off x="5674690" y="870783"/>
            <a:ext cx="3397890" cy="3208913"/>
          </a:xfrm>
          <a:prstGeom prst="rect">
            <a:avLst/>
          </a:prstGeom>
        </p:spPr>
      </p:pic>
    </p:spTree>
    <p:extLst>
      <p:ext uri="{BB962C8B-B14F-4D97-AF65-F5344CB8AC3E}">
        <p14:creationId xmlns:p14="http://schemas.microsoft.com/office/powerpoint/2010/main" val="1525439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8" name="Rectangle 7"/>
          <p:cNvSpPr/>
          <p:nvPr/>
        </p:nvSpPr>
        <p:spPr>
          <a:xfrm>
            <a:off x="252524" y="490831"/>
            <a:ext cx="7807918" cy="937294"/>
          </a:xfrm>
          <a:prstGeom prst="rect">
            <a:avLst/>
          </a:prstGeom>
        </p:spPr>
        <p:txBody>
          <a:bodyPr wrap="square" lIns="92172" tIns="46086" rIns="92172" bIns="46086">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11" name="Picture 10"/>
          <p:cNvPicPr>
            <a:picLocks noChangeAspect="1"/>
          </p:cNvPicPr>
          <p:nvPr/>
        </p:nvPicPr>
        <p:blipFill>
          <a:blip r:embed="rId3"/>
          <a:stretch>
            <a:fillRect/>
          </a:stretch>
        </p:blipFill>
        <p:spPr>
          <a:xfrm>
            <a:off x="14168" y="1700797"/>
            <a:ext cx="3578119" cy="3379119"/>
          </a:xfrm>
          <a:prstGeom prst="rect">
            <a:avLst/>
          </a:prstGeom>
        </p:spPr>
      </p:pic>
      <p:pic>
        <p:nvPicPr>
          <p:cNvPr id="12" name="Picture 11"/>
          <p:cNvPicPr>
            <a:picLocks noChangeAspect="1"/>
          </p:cNvPicPr>
          <p:nvPr/>
        </p:nvPicPr>
        <p:blipFill>
          <a:blip r:embed="rId4"/>
          <a:stretch>
            <a:fillRect/>
          </a:stretch>
        </p:blipFill>
        <p:spPr>
          <a:xfrm>
            <a:off x="2679145" y="1690002"/>
            <a:ext cx="3611627" cy="3410763"/>
          </a:xfrm>
          <a:prstGeom prst="rect">
            <a:avLst/>
          </a:prstGeom>
        </p:spPr>
      </p:pic>
      <p:pic>
        <p:nvPicPr>
          <p:cNvPr id="13" name="Picture 12"/>
          <p:cNvPicPr>
            <a:picLocks noChangeAspect="1"/>
          </p:cNvPicPr>
          <p:nvPr/>
        </p:nvPicPr>
        <p:blipFill>
          <a:blip r:embed="rId5"/>
          <a:stretch>
            <a:fillRect/>
          </a:stretch>
        </p:blipFill>
        <p:spPr>
          <a:xfrm>
            <a:off x="5348997" y="1660383"/>
            <a:ext cx="3669342" cy="3465266"/>
          </a:xfrm>
          <a:prstGeom prst="rect">
            <a:avLst/>
          </a:prstGeom>
        </p:spPr>
      </p:pic>
      <p:pic>
        <p:nvPicPr>
          <p:cNvPr id="2" name="Picture 1"/>
          <p:cNvPicPr>
            <a:picLocks noChangeAspect="1"/>
          </p:cNvPicPr>
          <p:nvPr/>
        </p:nvPicPr>
        <p:blipFill>
          <a:blip r:embed="rId6"/>
          <a:stretch>
            <a:fillRect/>
          </a:stretch>
        </p:blipFill>
        <p:spPr>
          <a:xfrm>
            <a:off x="7409782" y="13902"/>
            <a:ext cx="1770731" cy="1672250"/>
          </a:xfrm>
          <a:prstGeom prst="rect">
            <a:avLst/>
          </a:prstGeom>
        </p:spPr>
      </p:pic>
    </p:spTree>
    <p:extLst>
      <p:ext uri="{BB962C8B-B14F-4D97-AF65-F5344CB8AC3E}">
        <p14:creationId xmlns:p14="http://schemas.microsoft.com/office/powerpoint/2010/main" val="4103461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a:t>
            </a:r>
            <a:r>
              <a:rPr lang="en-AU" sz="2400" b="1" dirty="0"/>
              <a:t>ypotheses</a:t>
            </a:r>
            <a:endParaRPr lang="en-US" sz="2400" b="1" dirty="0">
              <a:latin typeface="Trebuchet MS" pitchFamily="34" charset="0"/>
            </a:endParaRPr>
          </a:p>
        </p:txBody>
      </p:sp>
      <p:sp>
        <p:nvSpPr>
          <p:cNvPr id="3" name="Rectangle 2"/>
          <p:cNvSpPr/>
          <p:nvPr/>
        </p:nvSpPr>
        <p:spPr>
          <a:xfrm>
            <a:off x="144591" y="563928"/>
            <a:ext cx="8927989" cy="4155335"/>
          </a:xfrm>
          <a:prstGeom prst="rect">
            <a:avLst/>
          </a:prstGeom>
        </p:spPr>
        <p:txBody>
          <a:bodyPr wrap="square" lIns="92172" tIns="46086" rIns="92172" bIns="46086">
            <a:spAutoFit/>
          </a:bodyPr>
          <a:lstStyle/>
          <a:p>
            <a:pPr marL="172822" indent="-172822">
              <a:buFont typeface="Arial"/>
              <a:buChar char="•"/>
              <a:defRPr/>
            </a:pPr>
            <a:r>
              <a:rPr lang="en-US" sz="1600" dirty="0"/>
              <a:t>Null hypothesis: The allocation fractions don</a:t>
            </a:r>
            <a:r>
              <a:rPr lang="uk-UA" sz="1600" dirty="0"/>
              <a:t>’</a:t>
            </a:r>
            <a:r>
              <a:rPr lang="en-US" sz="1600" dirty="0"/>
              <a:t>t change for </a:t>
            </a:r>
            <a:r>
              <a:rPr lang="en-US" sz="1600" dirty="0"/>
              <a:t>different </a:t>
            </a:r>
            <a:r>
              <a:rPr lang="en-US" sz="1600" dirty="0"/>
              <a:t>sink limited conditions</a:t>
            </a:r>
          </a:p>
          <a:p>
            <a:endParaRPr lang="en-US" sz="1600" dirty="0"/>
          </a:p>
          <a:p>
            <a:pPr marL="288036" indent="-288036">
              <a:buFont typeface="Arial"/>
              <a:buChar char="•"/>
            </a:pPr>
            <a:r>
              <a:rPr lang="en-US" sz="1600" dirty="0"/>
              <a:t>Other </a:t>
            </a:r>
            <a:r>
              <a:rPr lang="en-US" sz="1600" dirty="0"/>
              <a:t>hypotheses for the sink limitation experiment are that the plants with reduced sink strength </a:t>
            </a:r>
            <a:r>
              <a:rPr lang="en-US" sz="1600" dirty="0"/>
              <a:t>would </a:t>
            </a:r>
            <a:r>
              <a:rPr lang="en-US" sz="1600" dirty="0"/>
              <a:t>have</a:t>
            </a:r>
            <a:r>
              <a:rPr lang="en-US" sz="1600" dirty="0"/>
              <a:t>:</a:t>
            </a:r>
          </a:p>
          <a:p>
            <a:pPr marL="288036" indent="-288036">
              <a:buFont typeface="Arial"/>
              <a:buChar char="•"/>
            </a:pPr>
            <a:endParaRPr lang="en-US" sz="1600" dirty="0"/>
          </a:p>
          <a:p>
            <a:pPr marL="345643" indent="-345643">
              <a:buFont typeface="+mj-lt"/>
              <a:buAutoNum type="arabicPeriod"/>
            </a:pPr>
            <a:r>
              <a:rPr lang="en-US" sz="1600" dirty="0"/>
              <a:t>Most importantly, a lower </a:t>
            </a:r>
            <a:r>
              <a:rPr lang="en-US" sz="1600" dirty="0"/>
              <a:t>utilization </a:t>
            </a:r>
            <a:r>
              <a:rPr lang="en-US" sz="1600" dirty="0"/>
              <a:t>rate (lower k). Under sink limitation, </a:t>
            </a:r>
            <a:r>
              <a:rPr lang="en-US" sz="1600" dirty="0"/>
              <a:t>we </a:t>
            </a:r>
            <a:r>
              <a:rPr lang="en-US" sz="1600" dirty="0"/>
              <a:t>would expect that the rate of conversion of </a:t>
            </a:r>
            <a:r>
              <a:rPr lang="en-US" sz="1600" dirty="0" err="1"/>
              <a:t>photosynthate</a:t>
            </a:r>
            <a:r>
              <a:rPr lang="en-US" sz="1600" dirty="0"/>
              <a:t> to biomass would slow down and the plant would increase its reserves.  </a:t>
            </a:r>
            <a:endParaRPr lang="en-US" sz="1600" dirty="0"/>
          </a:p>
          <a:p>
            <a:endParaRPr lang="en-US" sz="1600" dirty="0"/>
          </a:p>
          <a:p>
            <a:pPr marL="345643" indent="-345643">
              <a:buFont typeface="+mj-lt"/>
              <a:buAutoNum type="arabicPeriod"/>
            </a:pPr>
            <a:r>
              <a:rPr lang="en-US" sz="1600" dirty="0"/>
              <a:t>We are also </a:t>
            </a:r>
            <a:r>
              <a:rPr lang="en-US" sz="1600" dirty="0" err="1"/>
              <a:t>hypothesising</a:t>
            </a:r>
            <a:r>
              <a:rPr lang="en-US" sz="1600" dirty="0"/>
              <a:t> more C lost to respiration and less used for production (higher Y) - this is </a:t>
            </a:r>
            <a:r>
              <a:rPr lang="en-US" sz="1600" dirty="0"/>
              <a:t>called </a:t>
            </a:r>
            <a:r>
              <a:rPr lang="en-US" sz="1600" dirty="0"/>
              <a:t>“wasteful plant” hypothesis, whereby C taken up by the plant that is unable to be used for growth is returned to the atmosphere. </a:t>
            </a:r>
            <a:endParaRPr lang="en-US" sz="1600" dirty="0"/>
          </a:p>
          <a:p>
            <a:endParaRPr lang="en-US" sz="1600" dirty="0"/>
          </a:p>
          <a:p>
            <a:pPr marL="345643" indent="-345643">
              <a:buFont typeface="+mj-lt"/>
              <a:buAutoNum type="arabicPeriod"/>
            </a:pPr>
            <a:r>
              <a:rPr lang="en-US" sz="1600" dirty="0"/>
              <a:t>Regarding the allocation fractions we would </a:t>
            </a:r>
            <a:r>
              <a:rPr lang="en-US" sz="1600" dirty="0"/>
              <a:t>expect lower </a:t>
            </a:r>
            <a:r>
              <a:rPr lang="en-US" sz="1600" dirty="0"/>
              <a:t>root </a:t>
            </a:r>
            <a:r>
              <a:rPr lang="en-US" sz="1600" dirty="0"/>
              <a:t>allocations since </a:t>
            </a:r>
            <a:r>
              <a:rPr lang="en-US" sz="1600" dirty="0"/>
              <a:t>the plants physically don’t have room to grow more roots. </a:t>
            </a:r>
            <a:r>
              <a:rPr lang="en-US" sz="1600" dirty="0"/>
              <a:t>We would also expect </a:t>
            </a:r>
            <a:r>
              <a:rPr lang="en-US" sz="1600" dirty="0"/>
              <a:t>allocation to roots to </a:t>
            </a:r>
            <a:r>
              <a:rPr lang="en-US" sz="1600" dirty="0"/>
              <a:t>increase with time, </a:t>
            </a:r>
            <a:r>
              <a:rPr lang="en-US" sz="1600" dirty="0"/>
              <a:t>due to limited resource </a:t>
            </a:r>
            <a:r>
              <a:rPr lang="en-US" sz="1600" dirty="0"/>
              <a:t>availability.</a:t>
            </a:r>
            <a:endParaRPr lang="en-US" sz="1600" dirty="0"/>
          </a:p>
        </p:txBody>
      </p:sp>
    </p:spTree>
    <p:extLst>
      <p:ext uri="{BB962C8B-B14F-4D97-AF65-F5344CB8AC3E}">
        <p14:creationId xmlns:p14="http://schemas.microsoft.com/office/powerpoint/2010/main" val="3092435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pic>
        <p:nvPicPr>
          <p:cNvPr id="2" name="Picture 1"/>
          <p:cNvPicPr>
            <a:picLocks noChangeAspect="1"/>
          </p:cNvPicPr>
          <p:nvPr/>
        </p:nvPicPr>
        <p:blipFill>
          <a:blip r:embed="rId3"/>
          <a:stretch>
            <a:fillRect/>
          </a:stretch>
        </p:blipFill>
        <p:spPr>
          <a:xfrm>
            <a:off x="35638" y="563928"/>
            <a:ext cx="4472491" cy="4572959"/>
          </a:xfrm>
          <a:prstGeom prst="rect">
            <a:avLst/>
          </a:prstGeom>
        </p:spPr>
      </p:pic>
      <p:pic>
        <p:nvPicPr>
          <p:cNvPr id="6" name="Picture 5"/>
          <p:cNvPicPr>
            <a:picLocks noChangeAspect="1"/>
          </p:cNvPicPr>
          <p:nvPr/>
        </p:nvPicPr>
        <p:blipFill>
          <a:blip r:embed="rId4"/>
          <a:stretch>
            <a:fillRect/>
          </a:stretch>
        </p:blipFill>
        <p:spPr>
          <a:xfrm>
            <a:off x="4590256" y="512488"/>
            <a:ext cx="4551063" cy="4678209"/>
          </a:xfrm>
          <a:prstGeom prst="rect">
            <a:avLst/>
          </a:prstGeom>
        </p:spPr>
      </p:pic>
      <p:sp>
        <p:nvSpPr>
          <p:cNvPr id="56" name="Rectangle 55"/>
          <p:cNvSpPr/>
          <p:nvPr/>
        </p:nvSpPr>
        <p:spPr>
          <a:xfrm>
            <a:off x="107933" y="637025"/>
            <a:ext cx="8169396" cy="843565"/>
          </a:xfrm>
          <a:prstGeom prst="rect">
            <a:avLst/>
          </a:prstGeom>
        </p:spPr>
        <p:txBody>
          <a:bodyPr wrap="square" lIns="92172" tIns="46086" rIns="92172" bIns="46086">
            <a:spAutoFit/>
          </a:bodyPr>
          <a:lstStyle/>
          <a:p>
            <a:pPr algn="ctr"/>
            <a:r>
              <a:rPr lang="en-US" sz="2400" b="1" dirty="0">
                <a:solidFill>
                  <a:srgbClr val="FF0000"/>
                </a:solidFill>
              </a:rPr>
              <a:t>?? Null hypothesis ??</a:t>
            </a:r>
          </a:p>
          <a:p>
            <a:pPr algn="ctr"/>
            <a:r>
              <a:rPr lang="en-US" sz="2400" i="1" dirty="0">
                <a:solidFill>
                  <a:srgbClr val="FF0000"/>
                </a:solidFill>
              </a:rPr>
              <a:t>Parameters </a:t>
            </a:r>
            <a:r>
              <a:rPr lang="en-US" sz="2400" i="1" dirty="0">
                <a:solidFill>
                  <a:srgbClr val="FF0000"/>
                </a:solidFill>
              </a:rPr>
              <a:t>don</a:t>
            </a:r>
            <a:r>
              <a:rPr lang="uk-UA" sz="2400" i="1" dirty="0">
                <a:solidFill>
                  <a:srgbClr val="FF0000"/>
                </a:solidFill>
              </a:rPr>
              <a:t>’</a:t>
            </a:r>
            <a:r>
              <a:rPr lang="en-US" sz="2400" i="1" dirty="0">
                <a:solidFill>
                  <a:srgbClr val="FF0000"/>
                </a:solidFill>
              </a:rPr>
              <a:t>t change </a:t>
            </a:r>
            <a:r>
              <a:rPr lang="en-US" sz="2400" i="1" dirty="0">
                <a:solidFill>
                  <a:srgbClr val="FF0000"/>
                </a:solidFill>
              </a:rPr>
              <a:t>for </a:t>
            </a:r>
            <a:r>
              <a:rPr lang="en-US" sz="2400" i="1" dirty="0">
                <a:solidFill>
                  <a:srgbClr val="FF0000"/>
                </a:solidFill>
              </a:rPr>
              <a:t>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397116" y="460766"/>
            <a:ext cx="7591031" cy="843565"/>
          </a:xfrm>
          <a:prstGeom prst="rect">
            <a:avLst/>
          </a:prstGeom>
        </p:spPr>
        <p:txBody>
          <a:bodyPr wrap="square" lIns="92172" tIns="46086" rIns="92172" bIns="46086">
            <a:spAutoFit/>
          </a:bodyPr>
          <a:lstStyle/>
          <a:p>
            <a:pPr algn="ctr"/>
            <a:r>
              <a:rPr lang="en-US" sz="2400" b="1" dirty="0">
                <a:solidFill>
                  <a:srgbClr val="FF0000"/>
                </a:solidFill>
              </a:rPr>
              <a:t>Other Hypotheses:</a:t>
            </a:r>
            <a:r>
              <a:rPr lang="en-US" sz="2400" b="1" dirty="0">
                <a:solidFill>
                  <a:srgbClr val="FF0000"/>
                </a:solidFill>
              </a:rPr>
              <a:t> </a:t>
            </a:r>
            <a:r>
              <a:rPr lang="en-US" sz="2400" b="1" dirty="0">
                <a:solidFill>
                  <a:srgbClr val="FF0000"/>
                </a:solidFill>
              </a:rPr>
              <a:t>1. 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k </a:t>
            </a:r>
            <a:r>
              <a:rPr lang="en-US" sz="2400" b="1" dirty="0">
                <a:solidFill>
                  <a:srgbClr val="FF0000"/>
                </a:solidFill>
                <a:latin typeface="Wingdings"/>
                <a:ea typeface="Wingdings"/>
                <a:cs typeface="Wingdings"/>
                <a:sym typeface="Wingdings"/>
              </a:rPr>
              <a:t></a:t>
            </a:r>
            <a:r>
              <a:rPr lang="en-US" sz="2400" b="1" dirty="0">
                <a:solidFill>
                  <a:srgbClr val="FF0000"/>
                </a:solidFill>
              </a:rPr>
              <a:t> higher Y</a:t>
            </a:r>
          </a:p>
          <a:p>
            <a:pPr algn="ctr"/>
            <a:r>
              <a:rPr lang="en-US" sz="2400" b="1" dirty="0">
                <a:solidFill>
                  <a:srgbClr val="FF0000"/>
                </a:solidFill>
              </a:rPr>
              <a:t>2. Low </a:t>
            </a:r>
            <a:r>
              <a:rPr lang="en-US" sz="2400" b="1" dirty="0" err="1">
                <a:solidFill>
                  <a:srgbClr val="FF0000"/>
                </a:solidFill>
              </a:rPr>
              <a:t>a</a:t>
            </a:r>
            <a:r>
              <a:rPr lang="en-US" sz="2400" b="1" baseline="-25000" dirty="0" err="1">
                <a:solidFill>
                  <a:srgbClr val="FF0000"/>
                </a:solidFill>
              </a:rPr>
              <a:t>r</a:t>
            </a:r>
            <a:r>
              <a:rPr lang="en-US" sz="2400" b="1" dirty="0">
                <a:solidFill>
                  <a:srgbClr val="FF0000"/>
                </a:solidFill>
              </a:rPr>
              <a:t> </a:t>
            </a:r>
          </a:p>
        </p:txBody>
      </p:sp>
      <p:pic>
        <p:nvPicPr>
          <p:cNvPr id="10" name="Picture 9"/>
          <p:cNvPicPr>
            <a:picLocks noChangeAspect="1"/>
          </p:cNvPicPr>
          <p:nvPr/>
        </p:nvPicPr>
        <p:blipFill>
          <a:blip r:embed="rId3"/>
          <a:stretch>
            <a:fillRect/>
          </a:stretch>
        </p:blipFill>
        <p:spPr>
          <a:xfrm>
            <a:off x="0" y="1514190"/>
            <a:ext cx="3114361" cy="3707099"/>
          </a:xfrm>
          <a:prstGeom prst="rect">
            <a:avLst/>
          </a:prstGeom>
        </p:spPr>
      </p:pic>
      <p:pic>
        <p:nvPicPr>
          <p:cNvPr id="12" name="Picture 11" descr="Y_over_time_par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0529" y="1514189"/>
            <a:ext cx="3222892" cy="3707099"/>
          </a:xfrm>
          <a:prstGeom prst="rect">
            <a:avLst/>
          </a:prstGeom>
        </p:spPr>
      </p:pic>
      <p:pic>
        <p:nvPicPr>
          <p:cNvPr id="11" name="Picture 10"/>
          <p:cNvPicPr>
            <a:picLocks noChangeAspect="1"/>
          </p:cNvPicPr>
          <p:nvPr/>
        </p:nvPicPr>
        <p:blipFill>
          <a:blip r:embed="rId5"/>
          <a:stretch>
            <a:fillRect/>
          </a:stretch>
        </p:blipFill>
        <p:spPr>
          <a:xfrm>
            <a:off x="6036167" y="1474550"/>
            <a:ext cx="3144346" cy="3742791"/>
          </a:xfrm>
          <a:prstGeom prst="rect">
            <a:avLst/>
          </a:prstGeom>
        </p:spPr>
      </p:pic>
    </p:spTree>
    <p:extLst>
      <p:ext uri="{BB962C8B-B14F-4D97-AF65-F5344CB8AC3E}">
        <p14:creationId xmlns:p14="http://schemas.microsoft.com/office/powerpoint/2010/main" val="2299313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24030" y="417733"/>
            <a:ext cx="3795006" cy="4485683"/>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168621"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1047775"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14" name="Picture 13"/>
          <p:cNvPicPr>
            <a:picLocks noChangeAspect="1"/>
          </p:cNvPicPr>
          <p:nvPr/>
        </p:nvPicPr>
        <p:blipFill>
          <a:blip r:embed="rId4"/>
          <a:stretch>
            <a:fillRect/>
          </a:stretch>
        </p:blipFill>
        <p:spPr>
          <a:xfrm>
            <a:off x="338389" y="490832"/>
            <a:ext cx="4468754" cy="4401324"/>
          </a:xfrm>
          <a:prstGeom prst="rect">
            <a:avLst/>
          </a:prstGeom>
        </p:spPr>
      </p:pic>
      <p:sp>
        <p:nvSpPr>
          <p:cNvPr id="7" name="Rectangle 6"/>
          <p:cNvSpPr/>
          <p:nvPr/>
        </p:nvSpPr>
        <p:spPr>
          <a:xfrm>
            <a:off x="397116" y="738436"/>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#1: </a:t>
            </a:r>
            <a:r>
              <a:rPr lang="en-US" sz="2400" b="1" dirty="0">
                <a:solidFill>
                  <a:srgbClr val="FF0000"/>
                </a:solidFill>
              </a:rPr>
              <a:t>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a:t>
            </a:r>
            <a:r>
              <a:rPr lang="en-US" sz="2400" b="1" dirty="0" smtClean="0">
                <a:solidFill>
                  <a:srgbClr val="FF0000"/>
                </a:solidFill>
              </a:rPr>
              <a:t>k </a:t>
            </a:r>
            <a:endParaRPr lang="en-US" sz="2400" b="1" dirty="0">
              <a:solidFill>
                <a:srgbClr val="FF0000"/>
              </a:solidFill>
            </a:endParaRPr>
          </a:p>
        </p:txBody>
      </p:sp>
    </p:spTree>
    <p:extLst>
      <p:ext uri="{BB962C8B-B14F-4D97-AF65-F5344CB8AC3E}">
        <p14:creationId xmlns:p14="http://schemas.microsoft.com/office/powerpoint/2010/main" val="3116009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240916"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1047775"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5036872" y="488145"/>
            <a:ext cx="3774634" cy="4461603"/>
          </a:xfrm>
          <a:prstGeom prst="rect">
            <a:avLst/>
          </a:prstGeom>
        </p:spPr>
      </p:pic>
      <p:pic>
        <p:nvPicPr>
          <p:cNvPr id="3" name="Picture 2"/>
          <p:cNvPicPr>
            <a:picLocks noChangeAspect="1"/>
          </p:cNvPicPr>
          <p:nvPr/>
        </p:nvPicPr>
        <p:blipFill>
          <a:blip r:embed="rId4"/>
          <a:stretch>
            <a:fillRect/>
          </a:stretch>
        </p:blipFill>
        <p:spPr>
          <a:xfrm>
            <a:off x="354130" y="490831"/>
            <a:ext cx="4525309" cy="4457025"/>
          </a:xfrm>
          <a:prstGeom prst="rect">
            <a:avLst/>
          </a:prstGeom>
        </p:spPr>
      </p:pic>
      <p:sp>
        <p:nvSpPr>
          <p:cNvPr id="7" name="Rectangle 6"/>
          <p:cNvSpPr/>
          <p:nvPr/>
        </p:nvSpPr>
        <p:spPr>
          <a:xfrm>
            <a:off x="397116" y="780088"/>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#2: </a:t>
            </a:r>
            <a:r>
              <a:rPr lang="en-US" sz="2400" b="1" dirty="0">
                <a:solidFill>
                  <a:srgbClr val="FF0000"/>
                </a:solidFill>
              </a:rPr>
              <a:t>Smaller </a:t>
            </a:r>
            <a:r>
              <a:rPr lang="en-US" sz="2400" b="1" dirty="0" smtClean="0">
                <a:solidFill>
                  <a:srgbClr val="FF0000"/>
                </a:solidFill>
              </a:rPr>
              <a:t>pot </a:t>
            </a:r>
            <a:r>
              <a:rPr lang="en-US" sz="2400" b="1" dirty="0">
                <a:solidFill>
                  <a:srgbClr val="FF0000"/>
                </a:solidFill>
                <a:latin typeface="Wingdings"/>
                <a:ea typeface="Wingdings"/>
                <a:cs typeface="Wingdings"/>
                <a:sym typeface="Wingdings"/>
              </a:rPr>
              <a:t></a:t>
            </a:r>
            <a:r>
              <a:rPr lang="en-US" sz="2400" b="1" dirty="0">
                <a:solidFill>
                  <a:srgbClr val="FF0000"/>
                </a:solidFill>
              </a:rPr>
              <a:t> higher </a:t>
            </a:r>
            <a:r>
              <a:rPr lang="en-US" sz="2400" b="1" dirty="0" smtClean="0">
                <a:solidFill>
                  <a:srgbClr val="FF0000"/>
                </a:solidFill>
              </a:rPr>
              <a:t>Y ???</a:t>
            </a:r>
            <a:endParaRPr lang="en-US" sz="2400" b="1" dirty="0">
              <a:solidFill>
                <a:srgbClr val="FF0000"/>
              </a:solidFill>
            </a:endParaRPr>
          </a:p>
        </p:txBody>
      </p:sp>
    </p:spTree>
    <p:extLst>
      <p:ext uri="{BB962C8B-B14F-4D97-AF65-F5344CB8AC3E}">
        <p14:creationId xmlns:p14="http://schemas.microsoft.com/office/powerpoint/2010/main" val="32107455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024030"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758593"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233278" y="417734"/>
            <a:ext cx="4601448" cy="4532015"/>
          </a:xfrm>
          <a:prstGeom prst="rect">
            <a:avLst/>
          </a:prstGeom>
        </p:spPr>
      </p:pic>
      <p:pic>
        <p:nvPicPr>
          <p:cNvPr id="3" name="Picture 2"/>
          <p:cNvPicPr>
            <a:picLocks noChangeAspect="1"/>
          </p:cNvPicPr>
          <p:nvPr/>
        </p:nvPicPr>
        <p:blipFill>
          <a:blip r:embed="rId4"/>
          <a:stretch>
            <a:fillRect/>
          </a:stretch>
        </p:blipFill>
        <p:spPr>
          <a:xfrm>
            <a:off x="4852632" y="489527"/>
            <a:ext cx="3773465" cy="4460221"/>
          </a:xfrm>
          <a:prstGeom prst="rect">
            <a:avLst/>
          </a:prstGeom>
        </p:spPr>
      </p:pic>
      <p:sp>
        <p:nvSpPr>
          <p:cNvPr id="7" name="Rectangle 6"/>
          <p:cNvSpPr/>
          <p:nvPr/>
        </p:nvSpPr>
        <p:spPr>
          <a:xfrm>
            <a:off x="397116" y="554772"/>
            <a:ext cx="7591031" cy="831736"/>
          </a:xfrm>
          <a:prstGeom prst="rect">
            <a:avLst/>
          </a:prstGeom>
        </p:spPr>
        <p:txBody>
          <a:bodyPr wrap="square" lIns="92172" tIns="46086" rIns="92172" bIns="46086">
            <a:spAutoFit/>
          </a:bodyPr>
          <a:lstStyle/>
          <a:p>
            <a:pPr algn="ctr"/>
            <a:r>
              <a:rPr lang="en-US" sz="2400" b="1" dirty="0" smtClean="0">
                <a:solidFill>
                  <a:srgbClr val="FF0000"/>
                </a:solidFill>
              </a:rPr>
              <a:t>Hypothesis #3: All pots </a:t>
            </a:r>
            <a:r>
              <a:rPr lang="en-US" sz="2400" b="1" dirty="0">
                <a:solidFill>
                  <a:srgbClr val="FF0000"/>
                </a:solidFill>
                <a:latin typeface="Wingdings"/>
                <a:ea typeface="Wingdings"/>
                <a:cs typeface="Wingdings"/>
                <a:sym typeface="Wingdings"/>
              </a:rPr>
              <a:t></a:t>
            </a:r>
            <a:r>
              <a:rPr lang="en-US" sz="2400" b="1" dirty="0">
                <a:solidFill>
                  <a:srgbClr val="FF0000"/>
                </a:solidFill>
              </a:rPr>
              <a:t> </a:t>
            </a:r>
            <a:r>
              <a:rPr lang="en-US" sz="2400" b="1" dirty="0" smtClean="0">
                <a:solidFill>
                  <a:srgbClr val="FF0000"/>
                </a:solidFill>
              </a:rPr>
              <a:t>Low </a:t>
            </a:r>
            <a:r>
              <a:rPr lang="en-US" sz="2400" b="1" dirty="0" err="1" smtClean="0">
                <a:solidFill>
                  <a:srgbClr val="FF0000"/>
                </a:solidFill>
              </a:rPr>
              <a:t>a</a:t>
            </a:r>
            <a:r>
              <a:rPr lang="en-US" sz="2400" b="1" baseline="-25000" dirty="0" err="1" smtClean="0">
                <a:solidFill>
                  <a:srgbClr val="FF0000"/>
                </a:solidFill>
              </a:rPr>
              <a:t>r</a:t>
            </a:r>
            <a:endParaRPr lang="en-US" sz="2400" b="1" baseline="-25000" dirty="0" smtClean="0">
              <a:solidFill>
                <a:srgbClr val="FF0000"/>
              </a:solidFill>
            </a:endParaRPr>
          </a:p>
          <a:p>
            <a:pPr algn="ctr"/>
            <a:r>
              <a:rPr lang="en-US" sz="2400" b="1" dirty="0" err="1" smtClean="0">
                <a:solidFill>
                  <a:srgbClr val="FF0000"/>
                </a:solidFill>
              </a:rPr>
              <a:t>a</a:t>
            </a:r>
            <a:r>
              <a:rPr lang="en-US" sz="2400" b="1" baseline="-25000" dirty="0" err="1" smtClean="0">
                <a:solidFill>
                  <a:srgbClr val="FF0000"/>
                </a:solidFill>
              </a:rPr>
              <a:t>r</a:t>
            </a:r>
            <a:r>
              <a:rPr lang="en-US" sz="2400" b="1" baseline="-25000" dirty="0" smtClean="0">
                <a:solidFill>
                  <a:srgbClr val="FF0000"/>
                </a:solidFill>
              </a:rPr>
              <a:t> </a:t>
            </a:r>
            <a:r>
              <a:rPr lang="en-US" sz="2400" b="1" dirty="0" smtClean="0">
                <a:solidFill>
                  <a:srgbClr val="FF0000"/>
                </a:solidFill>
              </a:rPr>
              <a:t> gets bigger with time</a:t>
            </a:r>
            <a:endParaRPr lang="en-US" sz="2400" b="1" dirty="0">
              <a:solidFill>
                <a:srgbClr val="FF0000"/>
              </a:solidFill>
            </a:endParaRPr>
          </a:p>
        </p:txBody>
      </p:sp>
    </p:spTree>
    <p:extLst>
      <p:ext uri="{BB962C8B-B14F-4D97-AF65-F5344CB8AC3E}">
        <p14:creationId xmlns:p14="http://schemas.microsoft.com/office/powerpoint/2010/main" val="10953431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Discussion</a:t>
            </a:r>
            <a:endParaRPr lang="en-US" sz="2400" b="1" dirty="0">
              <a:latin typeface="Trebuchet MS" pitchFamily="34" charset="0"/>
            </a:endParaRPr>
          </a:p>
        </p:txBody>
      </p:sp>
      <p:sp>
        <p:nvSpPr>
          <p:cNvPr id="2" name="Rectangle 1"/>
          <p:cNvSpPr/>
          <p:nvPr/>
        </p:nvSpPr>
        <p:spPr>
          <a:xfrm>
            <a:off x="180229" y="563927"/>
            <a:ext cx="8892351" cy="3842905"/>
          </a:xfrm>
          <a:prstGeom prst="rect">
            <a:avLst/>
          </a:prstGeom>
        </p:spPr>
        <p:txBody>
          <a:bodyPr wrap="square" lIns="92172" tIns="46086" rIns="92172" bIns="46086">
            <a:spAutoFit/>
          </a:bodyPr>
          <a:lstStyle/>
          <a:p>
            <a:pPr marL="288036" indent="-288036">
              <a:buFont typeface="Arial"/>
              <a:buChar char="•"/>
            </a:pPr>
            <a:r>
              <a:rPr lang="en-US" sz="2000" dirty="0"/>
              <a:t>We suggest substantial modification to the existing DA framework which we believe becomes </a:t>
            </a:r>
            <a:r>
              <a:rPr lang="en-US" sz="2000" dirty="0"/>
              <a:t>an invaluable tool for quantifying carbon fluxes in experimental </a:t>
            </a:r>
            <a:r>
              <a:rPr lang="en-US" sz="2000" dirty="0"/>
              <a:t>systems</a:t>
            </a:r>
          </a:p>
          <a:p>
            <a:pPr marL="288036" indent="-288036">
              <a:buFont typeface="Arial"/>
              <a:buChar char="•"/>
            </a:pPr>
            <a:r>
              <a:rPr lang="en-US" sz="2000" dirty="0"/>
              <a:t>When and how </a:t>
            </a:r>
            <a:r>
              <a:rPr lang="en-US" sz="2000" dirty="0"/>
              <a:t>much </a:t>
            </a:r>
            <a:r>
              <a:rPr lang="en-US" sz="2000" dirty="0" err="1"/>
              <a:t>photosynthate</a:t>
            </a:r>
            <a:r>
              <a:rPr lang="en-US" sz="2000" dirty="0"/>
              <a:t> is allocated to growth vs. </a:t>
            </a:r>
            <a:r>
              <a:rPr lang="en-US" sz="2000" dirty="0"/>
              <a:t>storage </a:t>
            </a:r>
          </a:p>
          <a:p>
            <a:pPr marL="288036" indent="-288036">
              <a:buFont typeface="Arial"/>
              <a:buChar char="•"/>
            </a:pPr>
            <a:r>
              <a:rPr lang="en-US" sz="2000" dirty="0"/>
              <a:t>The storage pool is a significant portion of the total carbon mass</a:t>
            </a:r>
          </a:p>
          <a:p>
            <a:pPr marL="288036" indent="-288036">
              <a:buFont typeface="Arial"/>
              <a:buChar char="•"/>
            </a:pPr>
            <a:r>
              <a:rPr lang="en-US" sz="2000" dirty="0"/>
              <a:t>Allow the assimilation of tissue-level measurements, such as measurements of leaf photosynthesis and dark respiration, which provide important constraints on the carbon </a:t>
            </a:r>
            <a:r>
              <a:rPr lang="en-US" sz="2000" dirty="0"/>
              <a:t>budget</a:t>
            </a:r>
            <a:endParaRPr lang="en-US" sz="2000" dirty="0"/>
          </a:p>
          <a:p>
            <a:pPr marL="288036" indent="-288036">
              <a:buFont typeface="Arial"/>
              <a:buChar char="•"/>
            </a:pPr>
            <a:r>
              <a:rPr lang="en-US" sz="2000" dirty="0"/>
              <a:t>We prove the null </a:t>
            </a:r>
            <a:r>
              <a:rPr lang="en-US" sz="2000" dirty="0"/>
              <a:t>hypothesis to be wrong as there are significant variations between the </a:t>
            </a:r>
            <a:r>
              <a:rPr lang="en-US" sz="2000" dirty="0"/>
              <a:t>allocation fractions </a:t>
            </a:r>
            <a:r>
              <a:rPr lang="en-US" sz="2000" dirty="0"/>
              <a:t>for different </a:t>
            </a:r>
            <a:r>
              <a:rPr lang="en-US" sz="2000" dirty="0"/>
              <a:t>treatments</a:t>
            </a:r>
            <a:endParaRPr lang="en-US" sz="2000" dirty="0"/>
          </a:p>
          <a:p>
            <a:pPr marL="288036" indent="-288036">
              <a:buFont typeface="Arial"/>
              <a:buChar char="•"/>
            </a:pPr>
            <a:r>
              <a:rPr lang="en-US" sz="2000" dirty="0"/>
              <a:t>We establish the relationships between various allocation fractions and sink limitation</a:t>
            </a:r>
            <a:endParaRPr lang="en-US" sz="2000" dirty="0"/>
          </a:p>
        </p:txBody>
      </p:sp>
    </p:spTree>
    <p:extLst>
      <p:ext uri="{BB962C8B-B14F-4D97-AF65-F5344CB8AC3E}">
        <p14:creationId xmlns:p14="http://schemas.microsoft.com/office/powerpoint/2010/main" val="1405539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075607"/>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67301" y="399948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a:t>N</a:t>
            </a:r>
            <a:r>
              <a:rPr lang="en-US" dirty="0" smtClean="0"/>
              <a:t>PP</a:t>
            </a:r>
            <a:endParaRPr lang="en-US" dirty="0"/>
          </a:p>
        </p:txBody>
      </p:sp>
      <p:sp>
        <p:nvSpPr>
          <p:cNvPr id="63" name="Rectangle 62"/>
          <p:cNvSpPr/>
          <p:nvPr/>
        </p:nvSpPr>
        <p:spPr>
          <a:xfrm>
            <a:off x="5457803" y="107560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Respiration</a:t>
            </a:r>
            <a:endParaRPr lang="en-US" dirty="0"/>
          </a:p>
        </p:txBody>
      </p:sp>
      <p:pic>
        <p:nvPicPr>
          <p:cNvPr id="5" name="Picture 4"/>
          <p:cNvPicPr>
            <a:picLocks noChangeAspect="1"/>
          </p:cNvPicPr>
          <p:nvPr/>
        </p:nvPicPr>
        <p:blipFill>
          <a:blip r:embed="rId3"/>
          <a:stretch>
            <a:fillRect/>
          </a:stretch>
        </p:blipFill>
        <p:spPr>
          <a:xfrm>
            <a:off x="35638" y="637024"/>
            <a:ext cx="2118542" cy="1733480"/>
          </a:xfrm>
          <a:prstGeom prst="rect">
            <a:avLst/>
          </a:prstGeom>
        </p:spPr>
      </p:pic>
      <p:pic>
        <p:nvPicPr>
          <p:cNvPr id="6" name="Picture 5"/>
          <p:cNvPicPr>
            <a:picLocks noChangeAspect="1"/>
          </p:cNvPicPr>
          <p:nvPr/>
        </p:nvPicPr>
        <p:blipFill>
          <a:blip r:embed="rId4"/>
          <a:stretch>
            <a:fillRect/>
          </a:stretch>
        </p:blipFill>
        <p:spPr>
          <a:xfrm>
            <a:off x="6903714" y="637024"/>
            <a:ext cx="2254585" cy="2279580"/>
          </a:xfrm>
          <a:prstGeom prst="rect">
            <a:avLst/>
          </a:prstGeom>
        </p:spPr>
      </p:pic>
      <p:pic>
        <p:nvPicPr>
          <p:cNvPr id="7" name="Picture 6"/>
          <p:cNvPicPr>
            <a:picLocks noChangeAspect="1"/>
          </p:cNvPicPr>
          <p:nvPr/>
        </p:nvPicPr>
        <p:blipFill>
          <a:blip r:embed="rId5"/>
          <a:stretch>
            <a:fillRect/>
          </a:stretch>
        </p:blipFill>
        <p:spPr>
          <a:xfrm>
            <a:off x="5313212" y="3780197"/>
            <a:ext cx="3418323" cy="1344086"/>
          </a:xfrm>
          <a:prstGeom prst="rect">
            <a:avLst/>
          </a:prstGeom>
        </p:spPr>
      </p:pic>
      <p:sp>
        <p:nvSpPr>
          <p:cNvPr id="10" name="Rectangle 9"/>
          <p:cNvSpPr/>
          <p:nvPr/>
        </p:nvSpPr>
        <p:spPr>
          <a:xfrm>
            <a:off x="2999755" y="2464450"/>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706009" y="2025868"/>
            <a:ext cx="2342296" cy="1838887"/>
          </a:xfrm>
          <a:prstGeom prst="rect">
            <a:avLst/>
          </a:prstGeom>
        </p:spPr>
      </p:pic>
      <p:cxnSp>
        <p:nvCxnSpPr>
          <p:cNvPr id="12" name="Straight Arrow Connector 11"/>
          <p:cNvCxnSpPr>
            <a:stCxn id="2" idx="3"/>
            <a:endCxn id="63" idx="1"/>
          </p:cNvCxnSpPr>
          <p:nvPr/>
        </p:nvCxnSpPr>
        <p:spPr>
          <a:xfrm>
            <a:off x="3867301" y="1514189"/>
            <a:ext cx="15905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35902" y="1952771"/>
            <a:ext cx="1554354" cy="2046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35902" y="1952771"/>
            <a:ext cx="795251" cy="5116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31153" y="3341614"/>
            <a:ext cx="759103" cy="657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758593" y="2464450"/>
            <a:ext cx="2024275" cy="1400385"/>
          </a:xfrm>
          <a:prstGeom prst="rect">
            <a:avLst/>
          </a:prstGeom>
        </p:spPr>
      </p:pic>
    </p:spTree>
    <p:extLst>
      <p:ext uri="{BB962C8B-B14F-4D97-AF65-F5344CB8AC3E}">
        <p14:creationId xmlns:p14="http://schemas.microsoft.com/office/powerpoint/2010/main" val="4251536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Need your help!!</a:t>
            </a:r>
            <a:endParaRPr lang="en-US" sz="2400" b="1" dirty="0">
              <a:latin typeface="Trebuchet MS" pitchFamily="34" charset="0"/>
            </a:endParaRPr>
          </a:p>
        </p:txBody>
      </p:sp>
      <p:sp>
        <p:nvSpPr>
          <p:cNvPr id="2" name="Rectangle 1"/>
          <p:cNvSpPr/>
          <p:nvPr/>
        </p:nvSpPr>
        <p:spPr>
          <a:xfrm>
            <a:off x="180229" y="563928"/>
            <a:ext cx="6033899" cy="3417059"/>
          </a:xfrm>
          <a:prstGeom prst="rect">
            <a:avLst/>
          </a:prstGeom>
        </p:spPr>
        <p:txBody>
          <a:bodyPr wrap="none" lIns="92172" tIns="46086" rIns="92172" bIns="46086">
            <a:spAutoFit/>
          </a:bodyPr>
          <a:lstStyle/>
          <a:p>
            <a:pPr marL="288036" indent="-288036">
              <a:buFont typeface="Arial"/>
              <a:buChar char="•"/>
            </a:pPr>
            <a:r>
              <a:rPr lang="en-US" dirty="0" smtClean="0"/>
              <a:t>Any other </a:t>
            </a:r>
            <a:r>
              <a:rPr lang="en-US" dirty="0" smtClean="0"/>
              <a:t>hypotheses </a:t>
            </a:r>
            <a:r>
              <a:rPr lang="en-US" dirty="0" smtClean="0"/>
              <a:t>/ interpretations of these outcomes?</a:t>
            </a:r>
          </a:p>
          <a:p>
            <a:pPr marL="288036" indent="-288036">
              <a:buFont typeface="Arial"/>
              <a:buChar char="•"/>
            </a:pPr>
            <a:endParaRPr lang="en-US" dirty="0" smtClean="0"/>
          </a:p>
          <a:p>
            <a:pPr marL="288036" indent="-288036">
              <a:buFont typeface="Arial"/>
              <a:buChar char="•"/>
            </a:pPr>
            <a:r>
              <a:rPr lang="en-US" dirty="0"/>
              <a:t>Any particular suggestion for the treatment grouping?</a:t>
            </a:r>
          </a:p>
          <a:p>
            <a:endParaRPr lang="en-US" dirty="0"/>
          </a:p>
          <a:p>
            <a:pPr marL="288036" indent="-288036">
              <a:buFont typeface="Arial"/>
              <a:buChar char="•"/>
            </a:pPr>
            <a:r>
              <a:rPr lang="en-US" dirty="0" smtClean="0"/>
              <a:t>Any </a:t>
            </a:r>
            <a:r>
              <a:rPr lang="en-US" dirty="0" smtClean="0"/>
              <a:t>thought about the parameter space??</a:t>
            </a:r>
            <a:endParaRPr lang="en-US" dirty="0" smtClean="0"/>
          </a:p>
          <a:p>
            <a:endParaRPr lang="en-US" dirty="0">
              <a:solidFill>
                <a:srgbClr val="FF0000"/>
              </a:solidFill>
            </a:endParaRPr>
          </a:p>
          <a:p>
            <a:pPr marL="288036" indent="-288036">
              <a:buFont typeface="Arial"/>
              <a:buChar char="•"/>
            </a:pPr>
            <a:r>
              <a:rPr lang="en-US" dirty="0" smtClean="0">
                <a:solidFill>
                  <a:srgbClr val="FF0000"/>
                </a:solidFill>
              </a:rPr>
              <a:t>Estimate Leaf turnover</a:t>
            </a:r>
          </a:p>
          <a:p>
            <a:pPr marL="288036" indent="-288036">
              <a:buFont typeface="Arial"/>
              <a:buChar char="•"/>
            </a:pPr>
            <a:endParaRPr lang="en-US" dirty="0">
              <a:solidFill>
                <a:srgbClr val="FF0000"/>
              </a:solidFill>
            </a:endParaRPr>
          </a:p>
          <a:p>
            <a:pPr marL="288036" indent="-288036">
              <a:buFont typeface="Arial"/>
              <a:buChar char="•"/>
            </a:pPr>
            <a:r>
              <a:rPr lang="en-US" dirty="0" smtClean="0">
                <a:solidFill>
                  <a:srgbClr val="FF0000"/>
                </a:solidFill>
              </a:rPr>
              <a:t>SLA changes over time</a:t>
            </a:r>
          </a:p>
          <a:p>
            <a:pPr marL="288036" indent="-288036">
              <a:buFont typeface="Arial"/>
              <a:buChar char="•"/>
            </a:pPr>
            <a:endParaRPr lang="en-US" dirty="0">
              <a:solidFill>
                <a:srgbClr val="FF0000"/>
              </a:solidFill>
            </a:endParaRPr>
          </a:p>
          <a:p>
            <a:pPr marL="288036" indent="-288036">
              <a:buFont typeface="Arial"/>
              <a:buChar char="•"/>
            </a:pPr>
            <a:r>
              <a:rPr lang="en-US" dirty="0">
                <a:solidFill>
                  <a:srgbClr val="FF0000"/>
                </a:solidFill>
              </a:rPr>
              <a:t>Alternative model selection??</a:t>
            </a:r>
          </a:p>
          <a:p>
            <a:endParaRPr lang="en-US" dirty="0">
              <a:solidFill>
                <a:srgbClr val="FF0000"/>
              </a:solidFill>
            </a:endParaRPr>
          </a:p>
        </p:txBody>
      </p:sp>
    </p:spTree>
    <p:extLst>
      <p:ext uri="{BB962C8B-B14F-4D97-AF65-F5344CB8AC3E}">
        <p14:creationId xmlns:p14="http://schemas.microsoft.com/office/powerpoint/2010/main" val="16688674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Estimate leaf turnover</a:t>
            </a:r>
            <a:endParaRPr lang="en-US" sz="2400" b="1" dirty="0">
              <a:latin typeface="Trebuchet MS" pitchFamily="34" charset="0"/>
            </a:endParaRPr>
          </a:p>
        </p:txBody>
      </p:sp>
      <p:pic>
        <p:nvPicPr>
          <p:cNvPr id="5" name="Picture 4" descr="Leaf_count-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184" y="856315"/>
            <a:ext cx="7290653" cy="3192436"/>
          </a:xfrm>
          <a:prstGeom prst="rect">
            <a:avLst/>
          </a:prstGeom>
        </p:spPr>
      </p:pic>
      <p:sp>
        <p:nvSpPr>
          <p:cNvPr id="8" name="Rectangle 7"/>
          <p:cNvSpPr/>
          <p:nvPr/>
        </p:nvSpPr>
        <p:spPr>
          <a:xfrm>
            <a:off x="1047775" y="4364972"/>
            <a:ext cx="7012667" cy="374918"/>
          </a:xfrm>
          <a:prstGeom prst="rect">
            <a:avLst/>
          </a:prstGeom>
        </p:spPr>
        <p:txBody>
          <a:bodyPr wrap="square" lIns="92172" tIns="46086" rIns="92172" bIns="46086">
            <a:spAutoFit/>
          </a:bodyPr>
          <a:lstStyle/>
          <a:p>
            <a:pPr marL="172822" indent="-172822">
              <a:buFont typeface="Arial"/>
              <a:buChar char="•"/>
            </a:pPr>
            <a:r>
              <a:rPr lang="en-US" dirty="0">
                <a:solidFill>
                  <a:srgbClr val="FF0000"/>
                </a:solidFill>
              </a:rPr>
              <a:t>So can we assume that after certain period leaves </a:t>
            </a:r>
            <a:r>
              <a:rPr lang="en-US" dirty="0" smtClean="0">
                <a:solidFill>
                  <a:srgbClr val="FF0000"/>
                </a:solidFill>
              </a:rPr>
              <a:t>didn’t </a:t>
            </a:r>
            <a:r>
              <a:rPr lang="en-US" dirty="0">
                <a:solidFill>
                  <a:srgbClr val="FF0000"/>
                </a:solidFill>
              </a:rPr>
              <a:t>grow at all??</a:t>
            </a:r>
            <a:endParaRPr lang="en-US" dirty="0">
              <a:solidFill>
                <a:srgbClr val="FF0000"/>
              </a:solidFill>
            </a:endParaRPr>
          </a:p>
        </p:txBody>
      </p:sp>
    </p:spTree>
    <p:extLst>
      <p:ext uri="{BB962C8B-B14F-4D97-AF65-F5344CB8AC3E}">
        <p14:creationId xmlns:p14="http://schemas.microsoft.com/office/powerpoint/2010/main" val="17827667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Change of SLA over time</a:t>
            </a:r>
            <a:endParaRPr lang="en-US" sz="2400" b="1" dirty="0">
              <a:latin typeface="Trebuchet MS" pitchFamily="34" charset="0"/>
            </a:endParaRPr>
          </a:p>
        </p:txBody>
      </p:sp>
      <p:pic>
        <p:nvPicPr>
          <p:cNvPr id="3" name="Picture 2" descr="sla_g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799" y="490831"/>
            <a:ext cx="4599919" cy="4650914"/>
          </a:xfrm>
          <a:prstGeom prst="rect">
            <a:avLst/>
          </a:prstGeom>
        </p:spPr>
      </p:pic>
      <p:sp>
        <p:nvSpPr>
          <p:cNvPr id="6" name="5-Point Star 5"/>
          <p:cNvSpPr/>
          <p:nvPr/>
        </p:nvSpPr>
        <p:spPr>
          <a:xfrm>
            <a:off x="758593" y="3436743"/>
            <a:ext cx="289182" cy="270356"/>
          </a:xfrm>
          <a:prstGeom prst="star5">
            <a:avLst/>
          </a:prstGeom>
        </p:spPr>
        <p:style>
          <a:lnRef idx="1">
            <a:schemeClr val="accent2"/>
          </a:lnRef>
          <a:fillRef idx="3">
            <a:schemeClr val="accent2"/>
          </a:fillRef>
          <a:effectRef idx="2">
            <a:schemeClr val="accent2"/>
          </a:effectRef>
          <a:fontRef idx="minor">
            <a:schemeClr val="lt1"/>
          </a:fontRef>
        </p:style>
        <p:txBody>
          <a:bodyPr lIns="92172" tIns="46086" rIns="92172" bIns="46086" spcCol="0" rtlCol="0" anchor="ctr"/>
          <a:lstStyle/>
          <a:p>
            <a:pPr algn="ctr"/>
            <a:endParaRPr lang="en-US"/>
          </a:p>
        </p:txBody>
      </p:sp>
      <p:sp>
        <p:nvSpPr>
          <p:cNvPr id="7" name="5-Point Star 6"/>
          <p:cNvSpPr/>
          <p:nvPr/>
        </p:nvSpPr>
        <p:spPr>
          <a:xfrm>
            <a:off x="758593" y="637024"/>
            <a:ext cx="289182" cy="270356"/>
          </a:xfrm>
          <a:prstGeom prst="star5">
            <a:avLst/>
          </a:prstGeom>
        </p:spPr>
        <p:style>
          <a:lnRef idx="1">
            <a:schemeClr val="accent6"/>
          </a:lnRef>
          <a:fillRef idx="3">
            <a:schemeClr val="accent6"/>
          </a:fillRef>
          <a:effectRef idx="2">
            <a:schemeClr val="accent6"/>
          </a:effectRef>
          <a:fontRef idx="minor">
            <a:schemeClr val="lt1"/>
          </a:fontRef>
        </p:style>
        <p:txBody>
          <a:bodyPr lIns="92172" tIns="46086" rIns="92172" bIns="46086" spcCol="0" rtlCol="0" anchor="ctr"/>
          <a:lstStyle/>
          <a:p>
            <a:pPr algn="ctr"/>
            <a:endParaRPr lang="en-US"/>
          </a:p>
        </p:txBody>
      </p:sp>
      <p:sp>
        <p:nvSpPr>
          <p:cNvPr id="8" name="5-Point Star 7"/>
          <p:cNvSpPr/>
          <p:nvPr/>
        </p:nvSpPr>
        <p:spPr>
          <a:xfrm>
            <a:off x="758593" y="2025868"/>
            <a:ext cx="289182" cy="270356"/>
          </a:xfrm>
          <a:prstGeom prst="star5">
            <a:avLst/>
          </a:prstGeom>
        </p:spPr>
        <p:style>
          <a:lnRef idx="1">
            <a:schemeClr val="accent3"/>
          </a:lnRef>
          <a:fillRef idx="3">
            <a:schemeClr val="accent3"/>
          </a:fillRef>
          <a:effectRef idx="2">
            <a:schemeClr val="accent3"/>
          </a:effectRef>
          <a:fontRef idx="minor">
            <a:schemeClr val="lt1"/>
          </a:fontRef>
        </p:style>
        <p:txBody>
          <a:bodyPr lIns="92172" tIns="46086" rIns="92172" bIns="46086" spcCol="0" rtlCol="0" anchor="ctr"/>
          <a:lstStyle/>
          <a:p>
            <a:pPr algn="ctr"/>
            <a:endParaRPr lang="en-US"/>
          </a:p>
        </p:txBody>
      </p:sp>
      <p:cxnSp>
        <p:nvCxnSpPr>
          <p:cNvPr id="10" name="Straight Arrow Connector 9"/>
          <p:cNvCxnSpPr>
            <a:stCxn id="6" idx="4"/>
          </p:cNvCxnSpPr>
          <p:nvPr/>
        </p:nvCxnSpPr>
        <p:spPr>
          <a:xfrm>
            <a:off x="1047775" y="3540010"/>
            <a:ext cx="1879684" cy="208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6" idx="4"/>
          </p:cNvCxnSpPr>
          <p:nvPr/>
        </p:nvCxnSpPr>
        <p:spPr>
          <a:xfrm flipV="1">
            <a:off x="1047775" y="783219"/>
            <a:ext cx="1807388" cy="27567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7" idx="4"/>
          </p:cNvCxnSpPr>
          <p:nvPr/>
        </p:nvCxnSpPr>
        <p:spPr>
          <a:xfrm>
            <a:off x="1047775" y="740291"/>
            <a:ext cx="1807388" cy="274751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9" name="Straight Arrow Connector 18"/>
          <p:cNvCxnSpPr>
            <a:stCxn id="7" idx="4"/>
          </p:cNvCxnSpPr>
          <p:nvPr/>
        </p:nvCxnSpPr>
        <p:spPr>
          <a:xfrm>
            <a:off x="1047775" y="740291"/>
            <a:ext cx="1807388" cy="1275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Straight Arrow Connector 23"/>
          <p:cNvCxnSpPr>
            <a:stCxn id="8" idx="4"/>
          </p:cNvCxnSpPr>
          <p:nvPr/>
        </p:nvCxnSpPr>
        <p:spPr>
          <a:xfrm>
            <a:off x="1047775" y="2129134"/>
            <a:ext cx="1735093" cy="135867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p:cNvCxnSpPr>
            <a:stCxn id="8" idx="4"/>
          </p:cNvCxnSpPr>
          <p:nvPr/>
        </p:nvCxnSpPr>
        <p:spPr>
          <a:xfrm flipV="1">
            <a:off x="1047775" y="783218"/>
            <a:ext cx="1735093" cy="134591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0" name="Action Button: Help 29">
            <a:hlinkClick r:id="" action="ppaction://noaction" highlightClick="1"/>
          </p:cNvPr>
          <p:cNvSpPr/>
          <p:nvPr/>
        </p:nvSpPr>
        <p:spPr>
          <a:xfrm>
            <a:off x="180229" y="563927"/>
            <a:ext cx="433773" cy="400308"/>
          </a:xfrm>
          <a:prstGeom prst="actionButtonHelp">
            <a:avLst/>
          </a:prstGeom>
        </p:spPr>
        <p:style>
          <a:lnRef idx="1">
            <a:schemeClr val="accent6"/>
          </a:lnRef>
          <a:fillRef idx="3">
            <a:schemeClr val="accent6"/>
          </a:fillRef>
          <a:effectRef idx="2">
            <a:schemeClr val="accent6"/>
          </a:effectRef>
          <a:fontRef idx="minor">
            <a:schemeClr val="lt1"/>
          </a:fontRef>
        </p:style>
        <p:txBody>
          <a:bodyPr lIns="92172" tIns="46086" rIns="92172" bIns="46086" spcCol="0" rtlCol="0" anchor="ctr"/>
          <a:lstStyle/>
          <a:p>
            <a:pPr algn="ctr"/>
            <a:endParaRPr lang="en-US"/>
          </a:p>
        </p:txBody>
      </p:sp>
      <p:sp>
        <p:nvSpPr>
          <p:cNvPr id="32" name="Action Button: Help 31">
            <a:hlinkClick r:id="" action="ppaction://noaction" highlightClick="1"/>
          </p:cNvPr>
          <p:cNvSpPr/>
          <p:nvPr/>
        </p:nvSpPr>
        <p:spPr>
          <a:xfrm>
            <a:off x="180229" y="1952771"/>
            <a:ext cx="433773" cy="400308"/>
          </a:xfrm>
          <a:prstGeom prst="actionButtonHelp">
            <a:avLst/>
          </a:prstGeom>
        </p:spPr>
        <p:style>
          <a:lnRef idx="1">
            <a:schemeClr val="accent3"/>
          </a:lnRef>
          <a:fillRef idx="3">
            <a:schemeClr val="accent3"/>
          </a:fillRef>
          <a:effectRef idx="2">
            <a:schemeClr val="accent3"/>
          </a:effectRef>
          <a:fontRef idx="minor">
            <a:schemeClr val="lt1"/>
          </a:fontRef>
        </p:style>
        <p:txBody>
          <a:bodyPr lIns="92172" tIns="46086" rIns="92172" bIns="46086" spcCol="0" rtlCol="0" anchor="ctr"/>
          <a:lstStyle/>
          <a:p>
            <a:pPr algn="ctr"/>
            <a:endParaRPr lang="en-US"/>
          </a:p>
        </p:txBody>
      </p:sp>
      <p:sp>
        <p:nvSpPr>
          <p:cNvPr id="33" name="Action Button: Help 32">
            <a:hlinkClick r:id="" action="ppaction://noaction" highlightClick="1"/>
          </p:cNvPr>
          <p:cNvSpPr/>
          <p:nvPr/>
        </p:nvSpPr>
        <p:spPr>
          <a:xfrm>
            <a:off x="180229" y="3341614"/>
            <a:ext cx="433773" cy="400308"/>
          </a:xfrm>
          <a:prstGeom prst="actionButtonHelp">
            <a:avLst/>
          </a:prstGeom>
        </p:spPr>
        <p:style>
          <a:lnRef idx="1">
            <a:schemeClr val="accent2"/>
          </a:lnRef>
          <a:fillRef idx="3">
            <a:schemeClr val="accent2"/>
          </a:fillRef>
          <a:effectRef idx="2">
            <a:schemeClr val="accent2"/>
          </a:effectRef>
          <a:fontRef idx="minor">
            <a:schemeClr val="lt1"/>
          </a:fontRef>
        </p:style>
        <p:txBody>
          <a:bodyPr lIns="92172" tIns="46086" rIns="92172" bIns="46086" spcCol="0" rtlCol="0" anchor="ctr"/>
          <a:lstStyle/>
          <a:p>
            <a:pPr algn="ctr"/>
            <a:endParaRPr lang="en-US"/>
          </a:p>
        </p:txBody>
      </p:sp>
      <p:sp>
        <p:nvSpPr>
          <p:cNvPr id="34" name="TextBox 33"/>
          <p:cNvSpPr txBox="1"/>
          <p:nvPr/>
        </p:nvSpPr>
        <p:spPr>
          <a:xfrm>
            <a:off x="614002" y="4833990"/>
            <a:ext cx="650660" cy="312432"/>
          </a:xfrm>
          <a:prstGeom prst="rect">
            <a:avLst/>
          </a:prstGeom>
          <a:noFill/>
        </p:spPr>
        <p:txBody>
          <a:bodyPr wrap="square" lIns="92172" tIns="46086" rIns="92172" bIns="46086" rtlCol="0">
            <a:spAutoFit/>
          </a:bodyPr>
          <a:lstStyle/>
          <a:p>
            <a:r>
              <a:rPr lang="en-US" sz="1400" dirty="0"/>
              <a:t>Jan 21</a:t>
            </a:r>
          </a:p>
        </p:txBody>
      </p:sp>
      <p:sp>
        <p:nvSpPr>
          <p:cNvPr id="35" name="Rectangle 34"/>
          <p:cNvSpPr/>
          <p:nvPr/>
        </p:nvSpPr>
        <p:spPr>
          <a:xfrm>
            <a:off x="6036167" y="490831"/>
            <a:ext cx="3144346" cy="937294"/>
          </a:xfrm>
          <a:prstGeom prst="rect">
            <a:avLst/>
          </a:prstGeom>
        </p:spPr>
        <p:txBody>
          <a:bodyPr wrap="square" lIns="92172" tIns="46086" rIns="92172" bIns="46086">
            <a:spAutoFit/>
          </a:bodyPr>
          <a:lstStyle/>
          <a:p>
            <a:pPr marL="288036" indent="-288036">
              <a:buFont typeface="Arial"/>
              <a:buChar char="•"/>
            </a:pPr>
            <a:r>
              <a:rPr lang="en-US" dirty="0" smtClean="0"/>
              <a:t>Where </a:t>
            </a:r>
            <a:r>
              <a:rPr lang="en-US" dirty="0"/>
              <a:t>did these curves actually start from at the beginning of the experiment</a:t>
            </a:r>
          </a:p>
        </p:txBody>
      </p:sp>
    </p:spTree>
    <p:extLst>
      <p:ext uri="{BB962C8B-B14F-4D97-AF65-F5344CB8AC3E}">
        <p14:creationId xmlns:p14="http://schemas.microsoft.com/office/powerpoint/2010/main" val="4162055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0" grpId="0" animBg="1"/>
      <p:bldP spid="32" grpId="0" animBg="1"/>
      <p:bldP spid="33"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Alternative model setting</a:t>
            </a:r>
            <a:endParaRPr lang="en-US" sz="2400" b="1" dirty="0">
              <a:latin typeface="Trebuchet MS" pitchFamily="34" charset="0"/>
            </a:endParaRPr>
          </a:p>
        </p:txBody>
      </p:sp>
      <p:grpSp>
        <p:nvGrpSpPr>
          <p:cNvPr id="75" name="Group 74"/>
          <p:cNvGrpSpPr/>
          <p:nvPr/>
        </p:nvGrpSpPr>
        <p:grpSpPr>
          <a:xfrm>
            <a:off x="1937305" y="806339"/>
            <a:ext cx="6846092" cy="3120052"/>
            <a:chOff x="1929600" y="506293"/>
            <a:chExt cx="6818864" cy="3073569"/>
          </a:xfrm>
        </p:grpSpPr>
        <p:grpSp>
          <p:nvGrpSpPr>
            <p:cNvPr id="6" name="Group 5"/>
            <p:cNvGrpSpPr/>
            <p:nvPr/>
          </p:nvGrpSpPr>
          <p:grpSpPr>
            <a:xfrm>
              <a:off x="1979712" y="506293"/>
              <a:ext cx="770384" cy="1418456"/>
              <a:chOff x="683568" y="1203598"/>
              <a:chExt cx="770384" cy="1418456"/>
            </a:xfrm>
          </p:grpSpPr>
          <p:sp>
            <p:nvSpPr>
              <p:cNvPr id="36" name="Rectangle 35"/>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37" name="Straight Arrow Connector 36"/>
              <p:cNvCxnSpPr>
                <a:stCxn id="36"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39" name="Collate 38"/>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6211294" y="1239882"/>
              <a:ext cx="2537170" cy="2339980"/>
              <a:chOff x="1224600" y="1275606"/>
              <a:chExt cx="2537170" cy="2339980"/>
            </a:xfrm>
          </p:grpSpPr>
          <p:sp>
            <p:nvSpPr>
              <p:cNvPr id="20" name="Rectangle 19"/>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21" name="Rectangle 20"/>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22" name="Rectangle 21"/>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23" name="Straight Arrow Connector 37"/>
              <p:cNvCxnSpPr>
                <a:endCxn id="22"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7"/>
              <p:cNvCxnSpPr>
                <a:endCxn id="21"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Collate 24"/>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ollate 25"/>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ollate 26"/>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29" name="Rectangle 28"/>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0" name="Rectangle 29"/>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31" name="Collate 30"/>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33" name="Straight Arrow Connector 32"/>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35" name="Straight Arrow Connector 34"/>
              <p:cNvCxnSpPr>
                <a:stCxn id="21"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29600" y="1924749"/>
              <a:ext cx="936104" cy="984266"/>
              <a:chOff x="4458759" y="3221964"/>
              <a:chExt cx="936104" cy="984266"/>
            </a:xfrm>
          </p:grpSpPr>
          <p:sp>
            <p:nvSpPr>
              <p:cNvPr id="16" name="Rectangle 15"/>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7" name="Straight Arrow Connector 16"/>
              <p:cNvCxnSpPr>
                <a:stCxn id="36" idx="2"/>
                <a:endCxn id="16" idx="0"/>
              </p:cNvCxnSpPr>
              <p:nvPr/>
            </p:nvCxnSpPr>
            <p:spPr>
              <a:xfrm flipH="1">
                <a:off x="4926811" y="3221964"/>
                <a:ext cx="3256" cy="6459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 name="Elbow Connector 11"/>
            <p:cNvCxnSpPr>
              <a:stCxn id="42" idx="3"/>
              <a:endCxn id="13" idx="1"/>
            </p:cNvCxnSpPr>
            <p:nvPr/>
          </p:nvCxnSpPr>
          <p:spPr>
            <a:xfrm flipV="1">
              <a:off x="4593704" y="1033867"/>
              <a:ext cx="1942310" cy="731786"/>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36014" y="879842"/>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4" name="Rectangle 13"/>
            <p:cNvSpPr/>
            <p:nvPr/>
          </p:nvSpPr>
          <p:spPr>
            <a:xfrm>
              <a:off x="5824998" y="992377"/>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 name="Rectangle 14"/>
            <p:cNvSpPr/>
            <p:nvPr/>
          </p:nvSpPr>
          <p:spPr>
            <a:xfrm>
              <a:off x="5694494" y="2079006"/>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nvGrpSpPr>
            <p:cNvPr id="41" name="Group 40"/>
            <p:cNvGrpSpPr/>
            <p:nvPr/>
          </p:nvGrpSpPr>
          <p:grpSpPr>
            <a:xfrm>
              <a:off x="2750096" y="1596485"/>
              <a:ext cx="1843608" cy="338336"/>
              <a:chOff x="3797660" y="4405868"/>
              <a:chExt cx="1843608" cy="338336"/>
            </a:xfrm>
          </p:grpSpPr>
          <p:sp>
            <p:nvSpPr>
              <p:cNvPr id="42" name="Rectangle 41"/>
              <p:cNvSpPr/>
              <p:nvPr/>
            </p:nvSpPr>
            <p:spPr>
              <a:xfrm>
                <a:off x="4705164" y="4405868"/>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growth</a:t>
                </a:r>
                <a:endParaRPr lang="en-US" sz="2000" baseline="-25000" dirty="0">
                  <a:solidFill>
                    <a:schemeClr val="tx1"/>
                  </a:solidFill>
                </a:endParaRPr>
              </a:p>
            </p:txBody>
          </p:sp>
          <p:cxnSp>
            <p:nvCxnSpPr>
              <p:cNvPr id="43" name="Straight Arrow Connector 42"/>
              <p:cNvCxnSpPr>
                <a:stCxn id="36" idx="3"/>
                <a:endCxn id="42" idx="1"/>
              </p:cNvCxnSpPr>
              <p:nvPr/>
            </p:nvCxnSpPr>
            <p:spPr>
              <a:xfrm>
                <a:off x="3797660" y="4564964"/>
                <a:ext cx="907504" cy="100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Rectangle 49"/>
            <p:cNvSpPr/>
            <p:nvPr/>
          </p:nvSpPr>
          <p:spPr>
            <a:xfrm>
              <a:off x="2317856" y="2095906"/>
              <a:ext cx="52595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1-k</a:t>
              </a:r>
              <a:endParaRPr lang="en-US" sz="2000" baseline="-25000" dirty="0">
                <a:solidFill>
                  <a:schemeClr val="tx1"/>
                </a:solidFill>
              </a:endParaRPr>
            </a:p>
          </p:txBody>
        </p:sp>
        <p:sp>
          <p:nvSpPr>
            <p:cNvPr id="51" name="Rectangle 50"/>
            <p:cNvSpPr/>
            <p:nvPr/>
          </p:nvSpPr>
          <p:spPr>
            <a:xfrm>
              <a:off x="2699792" y="1447834"/>
              <a:ext cx="57606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8" name="Collate 57"/>
            <p:cNvSpPr/>
            <p:nvPr/>
          </p:nvSpPr>
          <p:spPr>
            <a:xfrm>
              <a:off x="3197528" y="14916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1" name="Elbow Connector 60"/>
            <p:cNvCxnSpPr>
              <a:endCxn id="20" idx="1"/>
            </p:cNvCxnSpPr>
            <p:nvPr/>
          </p:nvCxnSpPr>
          <p:spPr>
            <a:xfrm>
              <a:off x="5580112" y="1779663"/>
              <a:ext cx="1368152" cy="619357"/>
            </a:xfrm>
            <a:prstGeom prst="bentConnector3">
              <a:avLst>
                <a:gd name="adj1" fmla="val -41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Collate 70"/>
            <p:cNvSpPr/>
            <p:nvPr/>
          </p:nvSpPr>
          <p:spPr>
            <a:xfrm rot="5400000">
              <a:off x="2349072"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 name="Rectangle 1"/>
          <p:cNvSpPr/>
          <p:nvPr/>
        </p:nvSpPr>
        <p:spPr>
          <a:xfrm>
            <a:off x="686297" y="3999488"/>
            <a:ext cx="5168621" cy="656106"/>
          </a:xfrm>
          <a:prstGeom prst="rect">
            <a:avLst/>
          </a:prstGeom>
        </p:spPr>
        <p:txBody>
          <a:bodyPr wrap="square" lIns="92172" tIns="46086" rIns="92172" bIns="46086">
            <a:spAutoFit/>
          </a:bodyPr>
          <a:lstStyle/>
          <a:p>
            <a:pPr marL="172822" indent="-172822">
              <a:buFont typeface="Arial"/>
              <a:buChar char="•"/>
            </a:pPr>
            <a:r>
              <a:rPr lang="en-US" dirty="0" smtClean="0"/>
              <a:t>Storage </a:t>
            </a:r>
            <a:r>
              <a:rPr lang="en-US" dirty="0"/>
              <a:t>pool </a:t>
            </a:r>
            <a:r>
              <a:rPr lang="en-US" dirty="0" smtClean="0"/>
              <a:t>is partitioned from </a:t>
            </a:r>
            <a:r>
              <a:rPr lang="en-US" dirty="0"/>
              <a:t>the growth </a:t>
            </a:r>
            <a:r>
              <a:rPr lang="en-US" dirty="0" smtClean="0"/>
              <a:t>pool</a:t>
            </a:r>
            <a:endParaRPr lang="en-US" dirty="0"/>
          </a:p>
          <a:p>
            <a:pPr marL="172822" indent="-172822">
              <a:buFont typeface="Arial"/>
              <a:buChar char="•"/>
            </a:pPr>
            <a:r>
              <a:rPr lang="en-US" dirty="0"/>
              <a:t>Any comments on this framework??</a:t>
            </a:r>
          </a:p>
        </p:txBody>
      </p:sp>
    </p:spTree>
    <p:extLst>
      <p:ext uri="{BB962C8B-B14F-4D97-AF65-F5344CB8AC3E}">
        <p14:creationId xmlns:p14="http://schemas.microsoft.com/office/powerpoint/2010/main" val="420598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 Assimilation (DA)</a:t>
            </a:r>
            <a:endParaRPr lang="en-US" sz="2400" b="1" dirty="0">
              <a:latin typeface="Trebuchet MS" pitchFamily="34" charset="0"/>
            </a:endParaRPr>
          </a:p>
        </p:txBody>
      </p:sp>
      <p:sp>
        <p:nvSpPr>
          <p:cNvPr id="37" name="Rectangle 36"/>
          <p:cNvSpPr/>
          <p:nvPr/>
        </p:nvSpPr>
        <p:spPr>
          <a:xfrm>
            <a:off x="27944" y="417733"/>
            <a:ext cx="3911653" cy="4592740"/>
          </a:xfrm>
          <a:prstGeom prst="rect">
            <a:avLst/>
          </a:prstGeom>
        </p:spPr>
        <p:txBody>
          <a:bodyPr wrap="square" lIns="92172" tIns="46086" rIns="92172" bIns="46086">
            <a:spAutoFit/>
          </a:bodyPr>
          <a:lstStyle/>
          <a:p>
            <a:pPr marL="288036" indent="-288036">
              <a:buFont typeface="Arial"/>
              <a:buChar char="•"/>
            </a:pPr>
            <a:r>
              <a:rPr lang="en-US" sz="1600" dirty="0"/>
              <a:t>Conceptual </a:t>
            </a:r>
            <a:r>
              <a:rPr lang="en-US" sz="1600" dirty="0" smtClean="0"/>
              <a:t>DA </a:t>
            </a:r>
            <a:r>
              <a:rPr lang="en-US" sz="1600" dirty="0"/>
              <a:t>framework </a:t>
            </a:r>
            <a:endParaRPr lang="en-US" sz="1600" dirty="0"/>
          </a:p>
          <a:p>
            <a:pPr marL="288036" indent="-288036">
              <a:buFont typeface="Arial"/>
              <a:buChar char="•"/>
            </a:pPr>
            <a:r>
              <a:rPr lang="en-US" sz="1600" dirty="0"/>
              <a:t>Systematic </a:t>
            </a:r>
            <a:r>
              <a:rPr lang="en-US" sz="1600" dirty="0"/>
              <a:t>combination </a:t>
            </a:r>
            <a:r>
              <a:rPr lang="en-US" sz="1600" dirty="0"/>
              <a:t>of observation with the model to</a:t>
            </a:r>
            <a:r>
              <a:rPr lang="en-US" sz="1600" dirty="0"/>
              <a:t> </a:t>
            </a:r>
            <a:r>
              <a:rPr lang="en-US" sz="1600" dirty="0"/>
              <a:t>better estimate </a:t>
            </a:r>
            <a:r>
              <a:rPr lang="en-US" sz="1600" dirty="0"/>
              <a:t>system </a:t>
            </a:r>
            <a:r>
              <a:rPr lang="en-US" sz="1600" dirty="0"/>
              <a:t>dynamics</a:t>
            </a:r>
          </a:p>
          <a:p>
            <a:pPr marL="288036" indent="-288036">
              <a:buFont typeface="Arial"/>
              <a:buChar char="•"/>
            </a:pPr>
            <a:r>
              <a:rPr lang="en-US" sz="1600" dirty="0"/>
              <a:t>Finds </a:t>
            </a:r>
            <a:r>
              <a:rPr lang="en-US" sz="1600" dirty="0"/>
              <a:t>the model representation that is most consistent with </a:t>
            </a:r>
            <a:r>
              <a:rPr lang="en-US" sz="1600" dirty="0"/>
              <a:t>observations</a:t>
            </a:r>
          </a:p>
          <a:p>
            <a:pPr marL="288036" indent="-288036">
              <a:buFont typeface="Arial"/>
              <a:buChar char="•"/>
            </a:pPr>
            <a:r>
              <a:rPr lang="en-US" sz="1600" dirty="0"/>
              <a:t>Propagates </a:t>
            </a:r>
            <a:r>
              <a:rPr lang="en-US" sz="1600" dirty="0"/>
              <a:t>forward information from previous </a:t>
            </a:r>
            <a:r>
              <a:rPr lang="en-US" sz="1600" dirty="0"/>
              <a:t>observations</a:t>
            </a:r>
          </a:p>
          <a:p>
            <a:pPr marL="288036" indent="-288036">
              <a:buFont typeface="Arial"/>
              <a:buChar char="•"/>
            </a:pPr>
            <a:r>
              <a:rPr lang="en-US" sz="1600" dirty="0"/>
              <a:t>Predictions of </a:t>
            </a:r>
            <a:r>
              <a:rPr lang="en-US" sz="1600" dirty="0"/>
              <a:t>the model </a:t>
            </a:r>
            <a:r>
              <a:rPr lang="en-US" sz="1600" dirty="0"/>
              <a:t>are then corrected comparing with the observations</a:t>
            </a:r>
          </a:p>
          <a:p>
            <a:pPr marL="288036" indent="-288036">
              <a:buFont typeface="Arial"/>
              <a:buChar char="•"/>
            </a:pPr>
            <a:r>
              <a:rPr lang="en-US" sz="1600" dirty="0"/>
              <a:t>Poor model vs. effective model</a:t>
            </a:r>
          </a:p>
          <a:p>
            <a:pPr marL="288036" indent="-288036">
              <a:buFont typeface="Arial"/>
              <a:buChar char="•"/>
            </a:pPr>
            <a:r>
              <a:rPr lang="en-US" sz="1600" dirty="0"/>
              <a:t>Must conserve the information provided by the model itself and by previous observations</a:t>
            </a:r>
          </a:p>
          <a:p>
            <a:pPr marL="288036" indent="-288036">
              <a:buFont typeface="Arial"/>
              <a:buChar char="•"/>
            </a:pPr>
            <a:r>
              <a:rPr lang="en-US" sz="1600" dirty="0"/>
              <a:t>Quantifies uncertainty around the estimates in addition to giving best values </a:t>
            </a:r>
          </a:p>
        </p:txBody>
      </p:sp>
      <p:grpSp>
        <p:nvGrpSpPr>
          <p:cNvPr id="34" name="Group 33"/>
          <p:cNvGrpSpPr/>
          <p:nvPr/>
        </p:nvGrpSpPr>
        <p:grpSpPr>
          <a:xfrm>
            <a:off x="4062204" y="856316"/>
            <a:ext cx="5096325" cy="1805393"/>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Measurements</a:t>
              </a:r>
            </a:p>
            <a:p>
              <a:pPr algn="ctr"/>
              <a:r>
                <a:rPr lang="en-US" sz="1600" dirty="0">
                  <a:solidFill>
                    <a:schemeClr val="tx1"/>
                  </a:solidFill>
                </a:rPr>
                <a:t>State variables</a:t>
              </a:r>
            </a:p>
            <a:p>
              <a:pPr algn="ctr"/>
              <a:r>
                <a:rPr lang="en-US" sz="1600" dirty="0">
                  <a:solidFill>
                    <a:schemeClr val="tx1"/>
                  </a:solidFill>
                </a:rPr>
                <a:t>Parameters</a:t>
              </a:r>
              <a:endParaRPr lang="en-US" sz="1600" dirty="0">
                <a:solidFill>
                  <a:schemeClr val="tx1"/>
                </a:solidFill>
              </a:endParaRP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Predictions</a:t>
              </a:r>
            </a:p>
            <a:p>
              <a:pPr algn="ctr"/>
              <a:r>
                <a:rPr lang="en-US" sz="1600" dirty="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900" dirty="0">
                    <a:solidFill>
                      <a:schemeClr val="tx1"/>
                    </a:solidFill>
                  </a:rPr>
                  <a:t>Model</a:t>
                </a:r>
                <a:endParaRPr lang="en-US" sz="19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602394" y="3081183"/>
            <a:ext cx="2313457" cy="8040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sz="2000" dirty="0">
                <a:solidFill>
                  <a:schemeClr val="tx1"/>
                </a:solidFill>
              </a:rPr>
              <a:t>MCMC, KF, 3D-Var, 4D-Var</a:t>
            </a:r>
            <a:r>
              <a:rPr lang="is-IS" sz="2000" dirty="0">
                <a:solidFill>
                  <a:schemeClr val="tx1"/>
                </a:solidFill>
              </a:rPr>
              <a:t>…</a:t>
            </a:r>
            <a:endParaRPr lang="en-US" sz="2000" baseline="-25000" dirty="0">
              <a:solidFill>
                <a:schemeClr val="tx1"/>
              </a:solidFill>
            </a:endParaRPr>
          </a:p>
        </p:txBody>
      </p:sp>
      <p:sp>
        <p:nvSpPr>
          <p:cNvPr id="114" name="Donut 113"/>
          <p:cNvSpPr/>
          <p:nvPr/>
        </p:nvSpPr>
        <p:spPr>
          <a:xfrm>
            <a:off x="5674690" y="2976129"/>
            <a:ext cx="939842" cy="73097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4228779" y="4002433"/>
            <a:ext cx="4916096" cy="1093509"/>
          </a:xfrm>
          <a:prstGeom prst="rect">
            <a:avLst/>
          </a:prstGeom>
        </p:spPr>
        <p:txBody>
          <a:bodyPr wrap="square" lIns="92172" tIns="46086" rIns="92172" bIns="46086">
            <a:spAutoFit/>
          </a:bodyPr>
          <a:lstStyle/>
          <a:p>
            <a:pPr marL="172822" indent="-172822" algn="just">
              <a:buFont typeface="Arial"/>
              <a:buChar char="•"/>
            </a:pPr>
            <a:r>
              <a:rPr lang="en-US" sz="1600" dirty="0"/>
              <a:t>The simplest and easier </a:t>
            </a:r>
            <a:r>
              <a:rPr lang="en-US" sz="1600" dirty="0"/>
              <a:t>to computationally </a:t>
            </a:r>
            <a:r>
              <a:rPr lang="en-US" sz="1600" dirty="0"/>
              <a:t>implement</a:t>
            </a:r>
            <a:endParaRPr lang="en-US" sz="1600" dirty="0"/>
          </a:p>
          <a:p>
            <a:pPr marL="172822" indent="-172822" algn="just">
              <a:buFont typeface="Arial"/>
              <a:buChar char="•"/>
            </a:pPr>
            <a:r>
              <a:rPr lang="en-US" sz="1600" dirty="0"/>
              <a:t>MCMC </a:t>
            </a:r>
            <a:r>
              <a:rPr lang="en-US" sz="1600" dirty="0"/>
              <a:t>has become a universal algorithm </a:t>
            </a:r>
            <a:endParaRPr lang="en-US" sz="1600" dirty="0"/>
          </a:p>
          <a:p>
            <a:pPr marL="172822" indent="-172822" algn="just">
              <a:buFont typeface="Arial"/>
              <a:buChar char="•"/>
            </a:pPr>
            <a:r>
              <a:rPr lang="en-US" sz="1600" dirty="0"/>
              <a:t>I</a:t>
            </a:r>
            <a:r>
              <a:rPr lang="en-US" sz="1600" dirty="0"/>
              <a:t>t </a:t>
            </a:r>
            <a:r>
              <a:rPr lang="en-US" sz="1600" dirty="0"/>
              <a:t>may require more model evaluations and computational </a:t>
            </a:r>
            <a:r>
              <a:rPr lang="en-US" sz="1600" dirty="0"/>
              <a:t>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563928"/>
            <a:ext cx="9044636" cy="468647"/>
          </a:xfrm>
          <a:prstGeom prst="rect">
            <a:avLst/>
          </a:prstGeom>
        </p:spPr>
        <p:txBody>
          <a:bodyPr wrap="square" lIns="92172" tIns="46086" rIns="92172" bIns="46086">
            <a:spAutoFit/>
          </a:bodyPr>
          <a:lstStyle/>
          <a:p>
            <a:pPr algn="ctr"/>
            <a:r>
              <a:rPr lang="en-US" sz="2400" dirty="0"/>
              <a:t>The </a:t>
            </a:r>
            <a:r>
              <a:rPr lang="en-US" sz="2400" dirty="0"/>
              <a:t>Metropolis algorithm</a:t>
            </a:r>
          </a:p>
        </p:txBody>
      </p:sp>
      <p:sp>
        <p:nvSpPr>
          <p:cNvPr id="16" name="Rectangle 15"/>
          <p:cNvSpPr/>
          <p:nvPr/>
        </p:nvSpPr>
        <p:spPr>
          <a:xfrm>
            <a:off x="541707" y="1002510"/>
            <a:ext cx="8458578" cy="1499670"/>
          </a:xfrm>
          <a:prstGeom prst="rect">
            <a:avLst/>
          </a:prstGeom>
        </p:spPr>
        <p:txBody>
          <a:bodyPr wrap="square" lIns="92172" tIns="46086" rIns="92172" bIns="46086">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a:t>
            </a:r>
            <a:r>
              <a:rPr lang="en-US" dirty="0" smtClean="0"/>
              <a:t>cost function </a:t>
            </a:r>
            <a:r>
              <a:rPr lang="en-US" dirty="0"/>
              <a:t>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6298" y="2683163"/>
          <a:ext cx="1895075" cy="810588"/>
        </p:xfrm>
        <a:graphic>
          <a:graphicData uri="http://schemas.openxmlformats.org/presentationml/2006/ole">
            <mc:AlternateContent xmlns:mc="http://schemas.openxmlformats.org/markup-compatibility/2006">
              <mc:Choice xmlns:v="urn:schemas-microsoft-com:vml" Requires="v">
                <p:oleObj spid="_x0000_s15653"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6298" y="2683163"/>
                        <a:ext cx="1895075" cy="810588"/>
                      </a:xfrm>
                      <a:prstGeom prst="rect">
                        <a:avLst/>
                      </a:prstGeom>
                    </p:spPr>
                  </p:pic>
                </p:oleObj>
              </mc:Fallback>
            </mc:AlternateContent>
          </a:graphicData>
        </a:graphic>
      </p:graphicFrame>
      <p:sp>
        <p:nvSpPr>
          <p:cNvPr id="6" name="Rectangle 5"/>
          <p:cNvSpPr/>
          <p:nvPr/>
        </p:nvSpPr>
        <p:spPr>
          <a:xfrm>
            <a:off x="4951734" y="2683741"/>
            <a:ext cx="4229793" cy="1780859"/>
          </a:xfrm>
          <a:prstGeom prst="rect">
            <a:avLst/>
          </a:prstGeom>
        </p:spPr>
        <p:txBody>
          <a:bodyPr wrap="square" lIns="92172" tIns="46086" rIns="92172" bIns="46086">
            <a:spAutoFit/>
          </a:bodyPr>
          <a:lstStyle/>
          <a:p>
            <a:pPr marL="288036" indent="-288036">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8036" indent="-288036">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8036" indent="-288036">
              <a:buFont typeface="Arial"/>
              <a:buChar char="•"/>
            </a:pPr>
            <a:r>
              <a:rPr lang="en-US" i="1" dirty="0" err="1" smtClean="0"/>
              <a:t>σ</a:t>
            </a:r>
            <a:r>
              <a:rPr lang="en-US" dirty="0" smtClean="0"/>
              <a:t> represents the </a:t>
            </a:r>
            <a:r>
              <a:rPr lang="en-US" dirty="0"/>
              <a:t>uncertainty of the </a:t>
            </a:r>
            <a:r>
              <a:rPr lang="en-US" dirty="0" smtClean="0"/>
              <a:t>data</a:t>
            </a:r>
          </a:p>
          <a:p>
            <a:pPr marL="288036" indent="-288036">
              <a:buFont typeface="Arial"/>
              <a:buChar char="•"/>
            </a:pPr>
            <a:r>
              <a:rPr lang="en-US" dirty="0" smtClean="0"/>
              <a:t>The </a:t>
            </a:r>
            <a:r>
              <a:rPr lang="en-US" dirty="0" smtClean="0"/>
              <a:t>‘</a:t>
            </a:r>
            <a:r>
              <a:rPr lang="en-US" dirty="0" err="1" smtClean="0"/>
              <a:t>Π</a:t>
            </a:r>
            <a:r>
              <a:rPr lang="en-US" dirty="0" smtClean="0"/>
              <a:t>’</a:t>
            </a:r>
            <a:r>
              <a:rPr lang="en-US" dirty="0"/>
              <a:t> </a:t>
            </a:r>
            <a:r>
              <a:rPr lang="en-US" dirty="0" smtClean="0"/>
              <a:t>denotes </a:t>
            </a:r>
            <a:r>
              <a:rPr lang="en-US" dirty="0"/>
              <a:t>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638" y="4022508"/>
          <a:ext cx="4947369" cy="927240"/>
        </p:xfrm>
        <a:graphic>
          <a:graphicData uri="http://schemas.openxmlformats.org/presentationml/2006/ole">
            <mc:AlternateContent xmlns:mc="http://schemas.openxmlformats.org/markup-compatibility/2006">
              <mc:Choice xmlns:v="urn:schemas-microsoft-com:vml" Requires="v">
                <p:oleObj spid="_x0000_s15654"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638" y="4022508"/>
                        <a:ext cx="4947369" cy="927240"/>
                      </a:xfrm>
                      <a:prstGeom prst="rect">
                        <a:avLst/>
                      </a:prstGeom>
                    </p:spPr>
                  </p:pic>
                </p:oleObj>
              </mc:Fallback>
            </mc:AlternateContent>
          </a:graphicData>
        </a:graphic>
      </p:graphicFrame>
      <p:sp>
        <p:nvSpPr>
          <p:cNvPr id="12" name="Rectangle 11"/>
          <p:cNvSpPr/>
          <p:nvPr/>
        </p:nvSpPr>
        <p:spPr>
          <a:xfrm>
            <a:off x="2855163" y="3341614"/>
            <a:ext cx="1807389" cy="343674"/>
          </a:xfrm>
          <a:prstGeom prst="rect">
            <a:avLst/>
          </a:prstGeom>
        </p:spPr>
        <p:txBody>
          <a:bodyPr wrap="square" lIns="92172" tIns="46086" rIns="92172" bIns="46086">
            <a:spAutoFit/>
          </a:bodyPr>
          <a:lstStyle/>
          <a:p>
            <a:pPr algn="ctr"/>
            <a:r>
              <a:rPr lang="en-US" sz="1600" dirty="0" err="1"/>
              <a:t>Zobitz</a:t>
            </a:r>
            <a:r>
              <a:rPr lang="en-US" sz="1600" dirty="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503441" y="2464450"/>
          <a:ext cx="1182629" cy="742905"/>
        </p:xfrm>
        <a:graphic>
          <a:graphicData uri="http://schemas.openxmlformats.org/presentationml/2006/ole">
            <mc:AlternateContent xmlns:mc="http://schemas.openxmlformats.org/markup-compatibility/2006">
              <mc:Choice xmlns:v="urn:schemas-microsoft-com:vml" Requires="v">
                <p:oleObj spid="_x0000_s15655"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503441" y="2464450"/>
                        <a:ext cx="1182629" cy="742905"/>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417734"/>
            <a:ext cx="9044636" cy="468647"/>
          </a:xfrm>
          <a:prstGeom prst="rect">
            <a:avLst/>
          </a:prstGeom>
        </p:spPr>
        <p:txBody>
          <a:bodyPr wrap="square" lIns="92172" tIns="46086" rIns="92172" bIns="46086">
            <a:spAutoFit/>
          </a:bodyPr>
          <a:lstStyle/>
          <a:p>
            <a:pPr algn="ctr"/>
            <a:r>
              <a:rPr lang="en-US" sz="2400" dirty="0"/>
              <a:t>The </a:t>
            </a:r>
            <a:r>
              <a:rPr lang="en-US" sz="2400" dirty="0"/>
              <a:t>Metropolis algorithm</a:t>
            </a:r>
          </a:p>
        </p:txBody>
      </p:sp>
      <p:sp>
        <p:nvSpPr>
          <p:cNvPr id="18" name="Rectangle 17"/>
          <p:cNvSpPr/>
          <p:nvPr/>
        </p:nvSpPr>
        <p:spPr>
          <a:xfrm>
            <a:off x="397115" y="856316"/>
            <a:ext cx="8711102" cy="4311552"/>
          </a:xfrm>
          <a:prstGeom prst="rect">
            <a:avLst/>
          </a:prstGeom>
        </p:spPr>
        <p:txBody>
          <a:bodyPr wrap="square" lIns="92172" tIns="46086" rIns="92172" bIns="46086">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5643" indent="-345643">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5643" indent="-345643">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2774" y="573334"/>
            <a:ext cx="5755444" cy="3120052"/>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41707" y="563928"/>
            <a:ext cx="4937894" cy="2475892"/>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endParaRPr lang="en-US" sz="2000" baseline="-25000" dirty="0">
                    <a:solidFill>
                      <a:schemeClr val="tx1"/>
                    </a:solidFill>
                  </a:endParaRP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Model</a:t>
            </a:r>
            <a:endParaRPr lang="en-US" sz="2400" b="1" dirty="0">
              <a:latin typeface="Trebuchet MS" pitchFamily="34" charset="0"/>
            </a:endParaRPr>
          </a:p>
        </p:txBody>
      </p:sp>
      <p:sp>
        <p:nvSpPr>
          <p:cNvPr id="98" name="Rectangle 97"/>
          <p:cNvSpPr/>
          <p:nvPr/>
        </p:nvSpPr>
        <p:spPr>
          <a:xfrm>
            <a:off x="180229" y="3926390"/>
            <a:ext cx="2931750" cy="593620"/>
          </a:xfrm>
          <a:prstGeom prst="rect">
            <a:avLst/>
          </a:prstGeom>
        </p:spPr>
        <p:txBody>
          <a:bodyPr wrap="none" lIns="92172" tIns="46086" rIns="92172" bIns="46086">
            <a:spAutoFit/>
          </a:bodyPr>
          <a:lstStyle/>
          <a:p>
            <a:r>
              <a:rPr lang="en-US" sz="1600" dirty="0"/>
              <a:t>Williams et al. </a:t>
            </a:r>
            <a:r>
              <a:rPr lang="en-US" sz="1600" dirty="0"/>
              <a:t>2005, Bloom </a:t>
            </a:r>
            <a:r>
              <a:rPr lang="en-US" sz="1600" dirty="0"/>
              <a:t>&amp; </a:t>
            </a:r>
            <a:endParaRPr lang="en-US" sz="1600" dirty="0"/>
          </a:p>
          <a:p>
            <a:r>
              <a:rPr lang="en-US" sz="1600" dirty="0"/>
              <a:t>Williams 2014, Bloom et al. 2016</a:t>
            </a:r>
            <a:endParaRPr lang="en-US" sz="1600" dirty="0"/>
          </a:p>
        </p:txBody>
      </p:sp>
      <p:grpSp>
        <p:nvGrpSpPr>
          <p:cNvPr id="447" name="Group 446"/>
          <p:cNvGrpSpPr/>
          <p:nvPr/>
        </p:nvGrpSpPr>
        <p:grpSpPr>
          <a:xfrm>
            <a:off x="541707" y="563928"/>
            <a:ext cx="6533737" cy="3129458"/>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endParaRPr lang="en-US" sz="2000" baseline="-25000" dirty="0">
                    <a:solidFill>
                      <a:schemeClr val="tx1"/>
                    </a:solidFill>
                  </a:endParaRP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23392" y="947657"/>
            <a:ext cx="3500064" cy="1557664"/>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41707" y="563928"/>
            <a:ext cx="5738486" cy="3129458"/>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807143" y="710122"/>
            <a:ext cx="4265437" cy="1439908"/>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Model Equations</a:t>
            </a:r>
            <a:endParaRPr lang="en-US" sz="2400" b="1" dirty="0">
              <a:latin typeface="Trebuchet MS" pitchFamily="34" charset="0"/>
            </a:endParaRPr>
          </a:p>
        </p:txBody>
      </p:sp>
      <p:sp>
        <p:nvSpPr>
          <p:cNvPr id="6" name="Rectangle 5"/>
          <p:cNvSpPr/>
          <p:nvPr/>
        </p:nvSpPr>
        <p:spPr>
          <a:xfrm>
            <a:off x="4734848" y="1402527"/>
            <a:ext cx="3698808" cy="1343454"/>
          </a:xfrm>
          <a:prstGeom prst="rect">
            <a:avLst/>
          </a:prstGeom>
        </p:spPr>
        <p:txBody>
          <a:bodyPr wrap="none" lIns="92172" tIns="46086" rIns="92172" bIns="46086">
            <a:spAutoFit/>
          </a:bodyPr>
          <a:lstStyle/>
          <a:p>
            <a:r>
              <a:rPr lang="en-AU" sz="2000" dirty="0"/>
              <a:t>From </a:t>
            </a:r>
            <a:r>
              <a:rPr lang="en-AU" sz="2000" dirty="0" err="1"/>
              <a:t>Duan's</a:t>
            </a:r>
            <a:r>
              <a:rPr lang="en-AU" sz="2000" dirty="0"/>
              <a:t> experiment:</a:t>
            </a:r>
          </a:p>
          <a:p>
            <a:r>
              <a:rPr lang="en-AU" sz="2000" dirty="0"/>
              <a:t>75% of </a:t>
            </a:r>
            <a:r>
              <a:rPr lang="en-AU" sz="2000" dirty="0"/>
              <a:t>total storage </a:t>
            </a:r>
            <a:r>
              <a:rPr lang="en-AU" sz="2000" dirty="0"/>
              <a:t>goes to leaf </a:t>
            </a:r>
            <a:endParaRPr lang="en-AU" sz="2000" dirty="0"/>
          </a:p>
          <a:p>
            <a:r>
              <a:rPr lang="en-AU" sz="2000" dirty="0"/>
              <a:t>16</a:t>
            </a:r>
            <a:r>
              <a:rPr lang="en-AU" sz="2000" dirty="0"/>
              <a:t>% of </a:t>
            </a:r>
            <a:r>
              <a:rPr lang="en-AU" sz="2000" dirty="0"/>
              <a:t>total storage </a:t>
            </a:r>
            <a:r>
              <a:rPr lang="en-AU" sz="2000" dirty="0"/>
              <a:t>goes to stem </a:t>
            </a:r>
            <a:endParaRPr lang="en-AU" sz="2000" dirty="0"/>
          </a:p>
          <a:p>
            <a:r>
              <a:rPr lang="en-AU" sz="2000" dirty="0"/>
              <a:t>9</a:t>
            </a:r>
            <a:r>
              <a:rPr lang="en-AU" sz="2000" dirty="0"/>
              <a:t>% of </a:t>
            </a:r>
            <a:r>
              <a:rPr lang="en-AU" sz="2000" dirty="0"/>
              <a:t>total storage </a:t>
            </a:r>
            <a:r>
              <a:rPr lang="en-AU" sz="2000" dirty="0"/>
              <a:t>goes to </a:t>
            </a:r>
            <a:r>
              <a:rPr lang="en-AU" sz="2000" dirty="0"/>
              <a:t>root</a:t>
            </a:r>
            <a:endParaRPr lang="en-AU" sz="2000" dirty="0"/>
          </a:p>
        </p:txBody>
      </p:sp>
      <p:sp>
        <p:nvSpPr>
          <p:cNvPr id="8" name="Rectangle 7"/>
          <p:cNvSpPr/>
          <p:nvPr/>
        </p:nvSpPr>
        <p:spPr>
          <a:xfrm>
            <a:off x="469411" y="490830"/>
            <a:ext cx="8458578" cy="718592"/>
          </a:xfrm>
          <a:prstGeom prst="rect">
            <a:avLst/>
          </a:prstGeom>
        </p:spPr>
        <p:txBody>
          <a:bodyPr wrap="square" lIns="92172" tIns="46086" rIns="92172" bIns="46086">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a:t>
            </a:r>
            <a:r>
              <a:rPr lang="en-AU" sz="2000" dirty="0"/>
              <a:t>]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r>
              <a:rPr lang="en-AU" sz="2000" dirty="0"/>
              <a:t>)</a:t>
            </a:r>
          </a:p>
          <a:p>
            <a:r>
              <a:rPr lang="en-AU" sz="2000" dirty="0"/>
              <a:t> </a:t>
            </a:r>
            <a:r>
              <a:rPr lang="en-AU" sz="2000" dirty="0"/>
              <a:t>- k[i-1</a:t>
            </a:r>
            <a:r>
              <a:rPr lang="en-AU" sz="2000" dirty="0"/>
              <a:t>] * </a:t>
            </a:r>
            <a:r>
              <a:rPr lang="en-AU" sz="2000" dirty="0" err="1"/>
              <a:t>C</a:t>
            </a:r>
            <a:r>
              <a:rPr lang="en-AU" sz="2000" baseline="-25000" dirty="0" err="1"/>
              <a:t>storage</a:t>
            </a:r>
            <a:r>
              <a:rPr lang="en-AU" sz="2000" dirty="0"/>
              <a:t>[i-1]</a:t>
            </a:r>
          </a:p>
        </p:txBody>
      </p:sp>
      <p:sp>
        <p:nvSpPr>
          <p:cNvPr id="9" name="Rectangle 8"/>
          <p:cNvSpPr/>
          <p:nvPr/>
        </p:nvSpPr>
        <p:spPr>
          <a:xfrm>
            <a:off x="469411" y="1506524"/>
            <a:ext cx="2891821" cy="1031023"/>
          </a:xfrm>
          <a:prstGeom prst="rect">
            <a:avLst/>
          </a:prstGeom>
        </p:spPr>
        <p:txBody>
          <a:bodyPr wrap="square" lIns="92172" tIns="46086" rIns="92172" bIns="46086">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endParaRPr lang="en-AU" sz="2000" dirty="0"/>
          </a:p>
          <a:p>
            <a:r>
              <a:rPr lang="en-AU" sz="2000" dirty="0" err="1"/>
              <a:t>S</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endParaRPr lang="en-AU" sz="2000" dirty="0"/>
          </a:p>
          <a:p>
            <a:r>
              <a:rPr lang="en-AU" sz="2000" dirty="0" err="1"/>
              <a:t>S</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9411" y="2895368"/>
            <a:ext cx="8169396" cy="1031023"/>
          </a:xfrm>
          <a:prstGeom prst="rect">
            <a:avLst/>
          </a:prstGeom>
        </p:spPr>
        <p:txBody>
          <a:bodyPr wrap="square" lIns="92172" tIns="46086" rIns="92172" bIns="46086">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t>
            </a:r>
            <a:r>
              <a:rPr lang="en-AU" sz="2000" dirty="0" err="1"/>
              <a:t>a</a:t>
            </a:r>
            <a:r>
              <a:rPr lang="en-AU" sz="2000" baseline="-25000" dirty="0" err="1"/>
              <a:t>f</a:t>
            </a:r>
            <a:r>
              <a:rPr lang="en-AU" sz="2000" dirty="0"/>
              <a:t>[i-1</a:t>
            </a:r>
            <a:r>
              <a:rPr lang="en-AU" sz="2000" dirty="0"/>
              <a:t>] * (</a:t>
            </a:r>
            <a:r>
              <a:rPr lang="en-AU" sz="2000" dirty="0"/>
              <a:t>1-Y) - </a:t>
            </a:r>
            <a:r>
              <a:rPr lang="en-AU" sz="2000" dirty="0" err="1"/>
              <a:t>s</a:t>
            </a:r>
            <a:r>
              <a:rPr lang="en-AU" sz="2000" baseline="-25000" dirty="0" err="1"/>
              <a:t>f</a:t>
            </a:r>
            <a:r>
              <a:rPr lang="en-AU" sz="2000" dirty="0"/>
              <a:t>[i-1</a:t>
            </a:r>
            <a:r>
              <a:rPr lang="en-AU" sz="2000" dirty="0"/>
              <a:t>] * </a:t>
            </a:r>
            <a:r>
              <a:rPr lang="en-AU" sz="2000" dirty="0" err="1"/>
              <a:t>C</a:t>
            </a:r>
            <a:r>
              <a:rPr lang="en-AU" sz="2000" baseline="-25000" dirty="0" err="1"/>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a:t>
            </a:r>
            <a:r>
              <a:rPr lang="en-AU" sz="2000" baseline="-25000" dirty="0"/>
              <a:t>s</a:t>
            </a:r>
            <a:r>
              <a:rPr lang="en-AU" sz="2000" dirty="0"/>
              <a:t>[i-1</a:t>
            </a:r>
            <a:r>
              <a:rPr lang="en-AU" sz="2000" dirty="0"/>
              <a:t>] * (</a:t>
            </a:r>
            <a:r>
              <a:rPr lang="en-AU" sz="2000" dirty="0"/>
              <a:t>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t>
            </a:r>
            <a:r>
              <a:rPr lang="en-AU" sz="2000" dirty="0"/>
              <a:t>1-a</a:t>
            </a:r>
            <a:r>
              <a:rPr lang="en-AU" sz="2000" baseline="-25000" dirty="0"/>
              <a:t>f</a:t>
            </a:r>
            <a:r>
              <a:rPr lang="en-AU" sz="2000" dirty="0"/>
              <a:t>[i-1]-a</a:t>
            </a:r>
            <a:r>
              <a:rPr lang="en-AU" sz="2000" baseline="-25000" dirty="0"/>
              <a:t>s</a:t>
            </a:r>
            <a:r>
              <a:rPr lang="en-AU" sz="2000" dirty="0"/>
              <a:t>[i-1]</a:t>
            </a:r>
            <a:r>
              <a:rPr lang="en-AU" sz="2000" dirty="0"/>
              <a:t>) * (</a:t>
            </a:r>
            <a:r>
              <a:rPr lang="en-AU" sz="2000" dirty="0"/>
              <a:t>1-Y)</a:t>
            </a:r>
          </a:p>
        </p:txBody>
      </p:sp>
      <p:sp>
        <p:nvSpPr>
          <p:cNvPr id="11" name="Rectangle 10"/>
          <p:cNvSpPr/>
          <p:nvPr/>
        </p:nvSpPr>
        <p:spPr>
          <a:xfrm>
            <a:off x="469411" y="4145682"/>
            <a:ext cx="4590257" cy="1031023"/>
          </a:xfrm>
          <a:prstGeom prst="rect">
            <a:avLst/>
          </a:prstGeom>
        </p:spPr>
        <p:txBody>
          <a:bodyPr lIns="92172" tIns="46086" rIns="92172" bIns="46086">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846883"/>
            <a:ext cx="3922562" cy="374918"/>
          </a:xfrm>
          <a:prstGeom prst="rect">
            <a:avLst/>
          </a:prstGeom>
        </p:spPr>
        <p:txBody>
          <a:bodyPr wrap="square" lIns="92172" tIns="46086" rIns="92172" bIns="46086">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9913" y="1112192"/>
          <a:ext cx="2066572" cy="328900"/>
        </p:xfrm>
        <a:graphic>
          <a:graphicData uri="http://schemas.openxmlformats.org/presentationml/2006/ole">
            <mc:AlternateContent xmlns:mc="http://schemas.openxmlformats.org/markup-compatibility/2006">
              <mc:Choice xmlns:v="urn:schemas-microsoft-com:vml" Requires="v">
                <p:oleObj spid="_x0000_s1351"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9913" y="1112192"/>
                        <a:ext cx="2066572" cy="328900"/>
                      </a:xfrm>
                      <a:prstGeom prst="rect">
                        <a:avLst/>
                      </a:prstGeom>
                    </p:spPr>
                  </p:pic>
                </p:oleObj>
              </mc:Fallback>
            </mc:AlternateContent>
          </a:graphicData>
        </a:graphic>
      </p:graphicFrame>
      <p:sp>
        <p:nvSpPr>
          <p:cNvPr id="6" name="Rectangle 5"/>
          <p:cNvSpPr/>
          <p:nvPr/>
        </p:nvSpPr>
        <p:spPr>
          <a:xfrm>
            <a:off x="25385" y="1952771"/>
            <a:ext cx="4482323" cy="1218482"/>
          </a:xfrm>
          <a:prstGeom prst="rect">
            <a:avLst/>
          </a:prstGeom>
        </p:spPr>
        <p:txBody>
          <a:bodyPr wrap="square" lIns="92172" tIns="46086" rIns="92172" bIns="46086">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133" y="3195421"/>
            <a:ext cx="4428631" cy="656106"/>
          </a:xfrm>
          <a:prstGeom prst="rect">
            <a:avLst/>
          </a:prstGeom>
        </p:spPr>
        <p:txBody>
          <a:bodyPr wrap="square" lIns="92172" tIns="46086" rIns="92172" bIns="46086">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76799" y="1477677"/>
          <a:ext cx="1358580" cy="328900"/>
        </p:xfrm>
        <a:graphic>
          <a:graphicData uri="http://schemas.openxmlformats.org/presentationml/2006/ole">
            <mc:AlternateContent xmlns:mc="http://schemas.openxmlformats.org/markup-compatibility/2006">
              <mc:Choice xmlns:v="urn:schemas-microsoft-com:vml" Requires="v">
                <p:oleObj spid="_x0000_s1352"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76799" y="1477677"/>
                        <a:ext cx="1358580" cy="328900"/>
                      </a:xfrm>
                      <a:prstGeom prst="rect">
                        <a:avLst/>
                      </a:prstGeom>
                    </p:spPr>
                  </p:pic>
                </p:oleObj>
              </mc:Fallback>
            </mc:AlternateContent>
          </a:graphicData>
        </a:graphic>
      </p:graphicFrame>
      <p:sp>
        <p:nvSpPr>
          <p:cNvPr id="9" name="Rectangle 8"/>
          <p:cNvSpPr/>
          <p:nvPr/>
        </p:nvSpPr>
        <p:spPr>
          <a:xfrm>
            <a:off x="0" y="3853293"/>
            <a:ext cx="4428631" cy="937294"/>
          </a:xfrm>
          <a:prstGeom prst="rect">
            <a:avLst/>
          </a:prstGeom>
        </p:spPr>
        <p:txBody>
          <a:bodyPr wrap="square" lIns="92172" tIns="46086" rIns="92172" bIns="46086">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517961" y="173348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517961" y="144109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62552" y="746845"/>
            <a:ext cx="4445665" cy="2930075"/>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34847" y="3560905"/>
            <a:ext cx="4265437" cy="1439908"/>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25349"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4820" y="344637"/>
            <a:ext cx="4699210" cy="468647"/>
          </a:xfrm>
          <a:prstGeom prst="rect">
            <a:avLst/>
          </a:prstGeom>
        </p:spPr>
        <p:txBody>
          <a:bodyPr wrap="square" lIns="92172" tIns="46086" rIns="92172" bIns="46086">
            <a:spAutoFit/>
          </a:bodyPr>
          <a:lstStyle/>
          <a:p>
            <a:r>
              <a:rPr lang="en-AU" sz="2400" b="1" dirty="0"/>
              <a:t>Court’s experiment: </a:t>
            </a:r>
            <a:r>
              <a:rPr lang="en-AU" sz="1600" dirty="0"/>
              <a:t>Eucalyptus </a:t>
            </a:r>
            <a:r>
              <a:rPr lang="en-AU" sz="1600" dirty="0" err="1"/>
              <a:t>tereticornis</a:t>
            </a:r>
            <a:endParaRPr lang="en-US" sz="1600" b="1" dirty="0"/>
          </a:p>
        </p:txBody>
      </p:sp>
    </p:spTree>
    <p:extLst>
      <p:ext uri="{BB962C8B-B14F-4D97-AF65-F5344CB8AC3E}">
        <p14:creationId xmlns:p14="http://schemas.microsoft.com/office/powerpoint/2010/main" val="1323212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35476</TotalTime>
  <Words>6386</Words>
  <Application>Microsoft Macintosh PowerPoint</Application>
  <PresentationFormat>Custom</PresentationFormat>
  <Paragraphs>749</Paragraphs>
  <Slides>33</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36" baseType="lpstr">
      <vt:lpstr>Office Theme</vt:lpstr>
      <vt:lpstr>Equation</vt:lpstr>
      <vt:lpstr>Microsoft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Kashif Mahmud</cp:lastModifiedBy>
  <cp:revision>341</cp:revision>
  <cp:lastPrinted>2017-02-01T07:22:59Z</cp:lastPrinted>
  <dcterms:created xsi:type="dcterms:W3CDTF">2015-12-16T06:35:43Z</dcterms:created>
  <dcterms:modified xsi:type="dcterms:W3CDTF">2017-02-01T22:11:10Z</dcterms:modified>
</cp:coreProperties>
</file>